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5"/>
  </p:sldMasterIdLst>
  <p:notesMasterIdLst>
    <p:notesMasterId r:id="rId22"/>
  </p:notesMasterIdLst>
  <p:sldIdLst>
    <p:sldId id="259" r:id="rId6"/>
    <p:sldId id="2147483613" r:id="rId7"/>
    <p:sldId id="256" r:id="rId8"/>
    <p:sldId id="2147482107" r:id="rId9"/>
    <p:sldId id="2147483647" r:id="rId10"/>
    <p:sldId id="2147482397" r:id="rId11"/>
    <p:sldId id="257" r:id="rId12"/>
    <p:sldId id="2147483646" r:id="rId13"/>
    <p:sldId id="2147483620" r:id="rId14"/>
    <p:sldId id="260" r:id="rId15"/>
    <p:sldId id="2147483622" r:id="rId16"/>
    <p:sldId id="261" r:id="rId17"/>
    <p:sldId id="2147483623" r:id="rId18"/>
    <p:sldId id="2147483627" r:id="rId19"/>
    <p:sldId id="258" r:id="rId20"/>
    <p:sldId id="214748220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EM" userId="S::emu@cefic.be::55007162-106e-4954-b4ab-f863f3bce81e" providerId="AD"/>
  <p188:author id="{0FB43F24-78E7-6DED-4C4E-D5660D1CEA2F}" name="HADHRI Moncef" initials="MH" userId="S::MHA@cefic.be::895ef482-96ff-4dd4-9c74-0dc92131d96c" providerId="AD"/>
  <p188:author id="{B159A9A7-F6B4-FFAC-D975-0FB6BF0E186B}" name="HADHRI Moncef" initials="HM" userId="S::mha@cefic.be::895ef482-96ff-4dd4-9c74-0dc92131d9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6974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47" autoAdjust="0"/>
  </p:normalViewPr>
  <p:slideViewPr>
    <p:cSldViewPr snapToGrid="0">
      <p:cViewPr varScale="1">
        <p:scale>
          <a:sx n="60" d="100"/>
          <a:sy n="60" d="100"/>
        </p:scale>
        <p:origin x="816" y="48"/>
      </p:cViewPr>
      <p:guideLst>
        <p:guide orient="horz" pos="2183"/>
        <p:guide pos="3840"/>
      </p:guideLst>
    </p:cSldViewPr>
  </p:slideViewPr>
  <p:notesTextViewPr>
    <p:cViewPr>
      <p:scale>
        <a:sx n="3" d="2"/>
        <a:sy n="3" d="2"/>
      </p:scale>
      <p:origin x="0" y="0"/>
    </p:cViewPr>
  </p:notesTextViewPr>
  <p:sorterViewPr>
    <p:cViewPr varScale="1">
      <p:scale>
        <a:sx n="100" d="100"/>
        <a:sy n="100" d="100"/>
      </p:scale>
      <p:origin x="0" y="-27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DHRI Moncef" userId="S::mha@cefic.be::895ef482-96ff-4dd4-9c74-0dc92131d96c" providerId="AD" clId="Web-{00000000-0000-0000-0000-000000000000}"/>
    <pc:docChg chg="modSld">
      <pc:chgData name="HADHRI Moncef" userId="S::mha@cefic.be::895ef482-96ff-4dd4-9c74-0dc92131d96c" providerId="AD" clId="Web-{00000000-0000-0000-0000-000000000000}" dt="2026-09-25T14:45:38.335" v="0" actId="20577"/>
      <pc:docMkLst>
        <pc:docMk/>
      </pc:docMkLst>
      <pc:sldChg chg="modSp">
        <pc:chgData name="HADHRI Moncef" userId="S::mha@cefic.be::895ef482-96ff-4dd4-9c74-0dc92131d96c" providerId="AD" clId="Web-{00000000-0000-0000-0000-000000000000}" dt="2026-09-25T14:45:38.335" v="0" actId="20577"/>
        <pc:sldMkLst>
          <pc:docMk/>
          <pc:sldMk cId="2311122519" sldId="2147482207"/>
        </pc:sldMkLst>
        <pc:spChg chg="mod">
          <ac:chgData name="HADHRI Moncef" userId="S::mha@cefic.be::895ef482-96ff-4dd4-9c74-0dc92131d96c" providerId="AD" clId="Web-{00000000-0000-0000-0000-000000000000}" dt="2026-09-25T14:45:38.335" v="0" actId="20577"/>
          <ac:spMkLst>
            <pc:docMk/>
            <pc:sldMk cId="2311122519" sldId="2147482207"/>
            <ac:spMk id="3" creationId="{417AD29C-6AAE-82CD-97C7-94CA11F6292D}"/>
          </ac:spMkLst>
        </pc:spChg>
      </pc:sldChg>
    </pc:docChg>
  </pc:docChgLst>
  <pc:docChgLst>
    <pc:chgData name="MULDER Ellen" userId="S::emu@cefic.be::55007162-106e-4954-b4ab-f863f3bce81e" providerId="AD" clId="Web-{86E787C0-0AED-4A91-AE8F-9FAEFE8C3155}"/>
    <pc:docChg chg="modSld">
      <pc:chgData name="MULDER Ellen" userId="S::emu@cefic.be::55007162-106e-4954-b4ab-f863f3bce81e" providerId="AD" clId="Web-{86E787C0-0AED-4A91-AE8F-9FAEFE8C3155}" dt="2026-10-01T09:04:19.154" v="1" actId="1076"/>
      <pc:docMkLst>
        <pc:docMk/>
      </pc:docMkLst>
      <pc:sldChg chg="modSp">
        <pc:chgData name="MULDER Ellen" userId="S::emu@cefic.be::55007162-106e-4954-b4ab-f863f3bce81e" providerId="AD" clId="Web-{86E787C0-0AED-4A91-AE8F-9FAEFE8C3155}" dt="2026-10-01T09:04:19.154" v="1" actId="1076"/>
        <pc:sldMkLst>
          <pc:docMk/>
          <pc:sldMk cId="2311122519" sldId="2147482207"/>
        </pc:sldMkLst>
        <pc:spChg chg="mod">
          <ac:chgData name="MULDER Ellen" userId="S::emu@cefic.be::55007162-106e-4954-b4ab-f863f3bce81e" providerId="AD" clId="Web-{86E787C0-0AED-4A91-AE8F-9FAEFE8C3155}" dt="2026-10-01T09:04:16.248" v="0" actId="14100"/>
          <ac:spMkLst>
            <pc:docMk/>
            <pc:sldMk cId="2311122519" sldId="2147482207"/>
            <ac:spMk id="3" creationId="{417AD29C-6AAE-82CD-97C7-94CA11F6292D}"/>
          </ac:spMkLst>
        </pc:spChg>
        <pc:spChg chg="mod">
          <ac:chgData name="MULDER Ellen" userId="S::emu@cefic.be::55007162-106e-4954-b4ab-f863f3bce81e" providerId="AD" clId="Web-{86E787C0-0AED-4A91-AE8F-9FAEFE8C3155}" dt="2026-10-01T09:04:19.154" v="1" actId="1076"/>
          <ac:spMkLst>
            <pc:docMk/>
            <pc:sldMk cId="2311122519" sldId="2147482207"/>
            <ac:spMk id="15" creationId="{9A77CB66-4E8B-BAF2-F92B-D1E3DCF63105}"/>
          </ac:spMkLst>
        </pc:spChg>
      </pc:sldChg>
    </pc:docChg>
  </pc:docChgLst>
  <pc:docChgLst>
    <pc:chgData name="MULDER Ellen" userId="S::emu@cefic.be::55007162-106e-4954-b4ab-f863f3bce81e" providerId="AD" clId="Web-{39B5F261-A33A-46F6-DD16-83C3F5D611F8}"/>
    <pc:docChg chg="modSld">
      <pc:chgData name="MULDER Ellen" userId="S::emu@cefic.be::55007162-106e-4954-b4ab-f863f3bce81e" providerId="AD" clId="Web-{39B5F261-A33A-46F6-DD16-83C3F5D611F8}" dt="2026-09-25T14:29:29.173" v="2" actId="20577"/>
      <pc:docMkLst>
        <pc:docMk/>
      </pc:docMkLst>
      <pc:sldChg chg="modSp">
        <pc:chgData name="MULDER Ellen" userId="S::emu@cefic.be::55007162-106e-4954-b4ab-f863f3bce81e" providerId="AD" clId="Web-{39B5F261-A33A-46F6-DD16-83C3F5D611F8}" dt="2026-09-25T14:29:29.173" v="2" actId="20577"/>
        <pc:sldMkLst>
          <pc:docMk/>
          <pc:sldMk cId="2854434503" sldId="2147482397"/>
        </pc:sldMkLst>
        <pc:spChg chg="mod">
          <ac:chgData name="MULDER Ellen" userId="S::emu@cefic.be::55007162-106e-4954-b4ab-f863f3bce81e" providerId="AD" clId="Web-{39B5F261-A33A-46F6-DD16-83C3F5D611F8}" dt="2026-09-25T14:29:29.173" v="2" actId="20577"/>
          <ac:spMkLst>
            <pc:docMk/>
            <pc:sldMk cId="2854434503" sldId="2147482397"/>
            <ac:spMk id="9" creationId="{99493D66-0D4E-2D7C-6FF2-215805F9D4B3}"/>
          </ac:spMkLst>
        </pc:spChg>
      </pc:sldChg>
    </pc:docChg>
  </pc:docChgLst>
  <pc:docChgLst>
    <pc:chgData name="MULDER Ellen" userId="S::emu@cefic.be::55007162-106e-4954-b4ab-f863f3bce81e" providerId="AD" clId="Web-{04EECADE-26B5-6CC3-2E13-FB67BCC6A627}"/>
    <pc:docChg chg="modSld">
      <pc:chgData name="MULDER Ellen" userId="S::emu@cefic.be::55007162-106e-4954-b4ab-f863f3bce81e" providerId="AD" clId="Web-{04EECADE-26B5-6CC3-2E13-FB67BCC6A627}" dt="2026-09-09T12:59:58.699" v="17"/>
      <pc:docMkLst>
        <pc:docMk/>
      </pc:docMkLst>
      <pc:sldChg chg="modSp">
        <pc:chgData name="MULDER Ellen" userId="S::emu@cefic.be::55007162-106e-4954-b4ab-f863f3bce81e" providerId="AD" clId="Web-{04EECADE-26B5-6CC3-2E13-FB67BCC6A627}" dt="2026-09-09T12:59:58.699" v="17"/>
        <pc:sldMkLst>
          <pc:docMk/>
          <pc:sldMk cId="2311122519" sldId="2147482207"/>
        </pc:sldMkLst>
        <pc:spChg chg="mod">
          <ac:chgData name="MULDER Ellen" userId="S::emu@cefic.be::55007162-106e-4954-b4ab-f863f3bce81e" providerId="AD" clId="Web-{04EECADE-26B5-6CC3-2E13-FB67BCC6A627}" dt="2026-09-09T12:59:58.699" v="17"/>
          <ac:spMkLst>
            <pc:docMk/>
            <pc:sldMk cId="2311122519" sldId="2147482207"/>
            <ac:spMk id="3" creationId="{417AD29C-6AAE-82CD-97C7-94CA11F6292D}"/>
          </ac:spMkLst>
        </pc:spChg>
        <pc:spChg chg="mod">
          <ac:chgData name="MULDER Ellen" userId="S::emu@cefic.be::55007162-106e-4954-b4ab-f863f3bce81e" providerId="AD" clId="Web-{04EECADE-26B5-6CC3-2E13-FB67BCC6A627}" dt="2026-09-09T12:59:21.041" v="12" actId="20577"/>
          <ac:spMkLst>
            <pc:docMk/>
            <pc:sldMk cId="2311122519" sldId="2147482207"/>
            <ac:spMk id="15" creationId="{9A77CB66-4E8B-BAF2-F92B-D1E3DCF63105}"/>
          </ac:spMkLst>
        </pc:spChg>
      </pc:sldChg>
    </pc:docChg>
  </pc:docChgLst>
  <pc:docChgLst>
    <pc:chgData name="MULDER Ellen" userId="S::emu@cefic.be::55007162-106e-4954-b4ab-f863f3bce81e" providerId="AD" clId="Web-{CE6B2A85-FBD6-6C25-51DF-5252C5B58297}"/>
    <pc:docChg chg="modSld">
      <pc:chgData name="MULDER Ellen" userId="S::emu@cefic.be::55007162-106e-4954-b4ab-f863f3bce81e" providerId="AD" clId="Web-{CE6B2A85-FBD6-6C25-51DF-5252C5B58297}" dt="2026-09-29T13:48:47.615" v="11" actId="20577"/>
      <pc:docMkLst>
        <pc:docMk/>
      </pc:docMkLst>
      <pc:sldChg chg="modSp">
        <pc:chgData name="MULDER Ellen" userId="S::emu@cefic.be::55007162-106e-4954-b4ab-f863f3bce81e" providerId="AD" clId="Web-{CE6B2A85-FBD6-6C25-51DF-5252C5B58297}" dt="2026-09-29T13:48:47.615" v="11" actId="20577"/>
        <pc:sldMkLst>
          <pc:docMk/>
          <pc:sldMk cId="2311122519" sldId="2147482207"/>
        </pc:sldMkLst>
        <pc:spChg chg="mod">
          <ac:chgData name="MULDER Ellen" userId="S::emu@cefic.be::55007162-106e-4954-b4ab-f863f3bce81e" providerId="AD" clId="Web-{CE6B2A85-FBD6-6C25-51DF-5252C5B58297}" dt="2026-09-29T13:48:47.615" v="11" actId="20577"/>
          <ac:spMkLst>
            <pc:docMk/>
            <pc:sldMk cId="2311122519" sldId="2147482207"/>
            <ac:spMk id="3" creationId="{417AD29C-6AAE-82CD-97C7-94CA11F6292D}"/>
          </ac:spMkLst>
        </pc:spChg>
      </pc:sldChg>
    </pc:docChg>
  </pc:docChgLst>
  <pc:docChgLst>
    <pc:chgData name="MULDER Ellen" userId="55007162-106e-4954-b4ab-f863f3bce81e" providerId="ADAL" clId="{857F38D7-1B33-49F1-B777-9A34F8E8365B}"/>
    <pc:docChg chg="undo custSel modSld">
      <pc:chgData name="MULDER Ellen" userId="55007162-106e-4954-b4ab-f863f3bce81e" providerId="ADAL" clId="{857F38D7-1B33-49F1-B777-9A34F8E8365B}" dt="2026-09-25T14:31:11.244" v="78" actId="313"/>
      <pc:docMkLst>
        <pc:docMk/>
      </pc:docMkLst>
      <pc:sldChg chg="modSp mod">
        <pc:chgData name="MULDER Ellen" userId="55007162-106e-4954-b4ab-f863f3bce81e" providerId="ADAL" clId="{857F38D7-1B33-49F1-B777-9A34F8E8365B}" dt="2026-09-25T14:31:11.244" v="78" actId="313"/>
        <pc:sldMkLst>
          <pc:docMk/>
          <pc:sldMk cId="1007164410" sldId="260"/>
        </pc:sldMkLst>
        <pc:spChg chg="mod">
          <ac:chgData name="MULDER Ellen" userId="55007162-106e-4954-b4ab-f863f3bce81e" providerId="ADAL" clId="{857F38D7-1B33-49F1-B777-9A34F8E8365B}" dt="2026-09-25T14:31:11.244" v="78" actId="313"/>
          <ac:spMkLst>
            <pc:docMk/>
            <pc:sldMk cId="1007164410" sldId="260"/>
            <ac:spMk id="2" creationId="{8FDDC1D4-886F-8DFC-1C1B-B21FA644B6A6}"/>
          </ac:spMkLst>
        </pc:spChg>
      </pc:sldChg>
      <pc:sldChg chg="modSp mod">
        <pc:chgData name="MULDER Ellen" userId="55007162-106e-4954-b4ab-f863f3bce81e" providerId="ADAL" clId="{857F38D7-1B33-49F1-B777-9A34F8E8365B}" dt="2026-09-25T14:29:53.171" v="74" actId="313"/>
        <pc:sldMkLst>
          <pc:docMk/>
          <pc:sldMk cId="2854434503" sldId="2147482397"/>
        </pc:sldMkLst>
        <pc:spChg chg="mod">
          <ac:chgData name="MULDER Ellen" userId="55007162-106e-4954-b4ab-f863f3bce81e" providerId="ADAL" clId="{857F38D7-1B33-49F1-B777-9A34F8E8365B}" dt="2026-09-25T14:29:53.171" v="74" actId="313"/>
          <ac:spMkLst>
            <pc:docMk/>
            <pc:sldMk cId="2854434503" sldId="2147482397"/>
            <ac:spMk id="9" creationId="{99493D66-0D4E-2D7C-6FF2-215805F9D4B3}"/>
          </ac:spMkLst>
        </pc:spChg>
      </pc:sldChg>
    </pc:docChg>
  </pc:docChgLst>
  <pc:docChgLst>
    <pc:chgData name="LEMOINE Sylvie" userId="a18f74f4-1e42-4af8-8cae-fa8678a0606f" providerId="ADAL" clId="{F184A65B-416C-47E5-80E0-BDE190A00C48}"/>
    <pc:docChg chg="modSld">
      <pc:chgData name="LEMOINE Sylvie" userId="a18f74f4-1e42-4af8-8cae-fa8678a0606f" providerId="ADAL" clId="{F184A65B-416C-47E5-80E0-BDE190A00C48}" dt="2026-09-29T12:10:26.296" v="7" actId="20577"/>
      <pc:docMkLst>
        <pc:docMk/>
      </pc:docMkLst>
      <pc:sldChg chg="modSp mod">
        <pc:chgData name="LEMOINE Sylvie" userId="a18f74f4-1e42-4af8-8cae-fa8678a0606f" providerId="ADAL" clId="{F184A65B-416C-47E5-80E0-BDE190A00C48}" dt="2026-09-29T12:10:26.296" v="7" actId="20577"/>
        <pc:sldMkLst>
          <pc:docMk/>
          <pc:sldMk cId="2311122519" sldId="2147482207"/>
        </pc:sldMkLst>
        <pc:spChg chg="mod">
          <ac:chgData name="LEMOINE Sylvie" userId="a18f74f4-1e42-4af8-8cae-fa8678a0606f" providerId="ADAL" clId="{F184A65B-416C-47E5-80E0-BDE190A00C48}" dt="2026-09-29T12:10:26.296" v="7" actId="20577"/>
          <ac:spMkLst>
            <pc:docMk/>
            <pc:sldMk cId="2311122519" sldId="2147482207"/>
            <ac:spMk id="3" creationId="{417AD29C-6AAE-82CD-97C7-94CA11F6292D}"/>
          </ac:spMkLst>
        </pc:spChg>
      </pc:sldChg>
    </pc:docChg>
  </pc:docChgLst>
  <pc:docChgLst>
    <pc:chgData name="HADHRI Moncef" userId="895ef482-96ff-4dd4-9c74-0dc92131d96c" providerId="ADAL" clId="{D12E8F2D-18E1-4D59-B488-E6EF4FA6600E}"/>
    <pc:docChg chg="undo custSel addSld delSld modSld sldOrd">
      <pc:chgData name="HADHRI Moncef" userId="895ef482-96ff-4dd4-9c74-0dc92131d96c" providerId="ADAL" clId="{D12E8F2D-18E1-4D59-B488-E6EF4FA6600E}" dt="2026-10-05T08:12:35.028" v="3590" actId="1036"/>
      <pc:docMkLst>
        <pc:docMk/>
      </pc:docMkLst>
      <pc:sldChg chg="addSp delSp modSp add mod modNotesTx">
        <pc:chgData name="HADHRI Moncef" userId="895ef482-96ff-4dd4-9c74-0dc92131d96c" providerId="ADAL" clId="{D12E8F2D-18E1-4D59-B488-E6EF4FA6600E}" dt="2026-09-24T12:37:27.228" v="3225" actId="478"/>
        <pc:sldMkLst>
          <pc:docMk/>
          <pc:sldMk cId="1883283436" sldId="256"/>
        </pc:sldMkLst>
        <pc:spChg chg="mod">
          <ac:chgData name="HADHRI Moncef" userId="895ef482-96ff-4dd4-9c74-0dc92131d96c" providerId="ADAL" clId="{D12E8F2D-18E1-4D59-B488-E6EF4FA6600E}" dt="2026-09-23T14:55:53.242" v="3085" actId="207"/>
          <ac:spMkLst>
            <pc:docMk/>
            <pc:sldMk cId="1883283436" sldId="256"/>
            <ac:spMk id="2" creationId="{B260BEB1-5243-1840-F3BA-2A3F99BA1E58}"/>
          </ac:spMkLst>
        </pc:spChg>
        <pc:picChg chg="mod">
          <ac:chgData name="HADHRI Moncef" userId="895ef482-96ff-4dd4-9c74-0dc92131d96c" providerId="ADAL" clId="{D12E8F2D-18E1-4D59-B488-E6EF4FA6600E}" dt="2026-09-23T07:20:14.471" v="2262" actId="1035"/>
          <ac:picMkLst>
            <pc:docMk/>
            <pc:sldMk cId="1883283436" sldId="256"/>
            <ac:picMk id="3" creationId="{A01ADD35-FEF8-BD2B-13FD-051F1D372C4E}"/>
          </ac:picMkLst>
        </pc:picChg>
      </pc:sldChg>
      <pc:sldChg chg="addSp delSp modSp add mod modClrScheme chgLayout modNotesTx">
        <pc:chgData name="HADHRI Moncef" userId="895ef482-96ff-4dd4-9c74-0dc92131d96c" providerId="ADAL" clId="{D12E8F2D-18E1-4D59-B488-E6EF4FA6600E}" dt="2026-09-24T12:37:39.828" v="3230" actId="478"/>
        <pc:sldMkLst>
          <pc:docMk/>
          <pc:sldMk cId="1476159867" sldId="257"/>
        </pc:sldMkLst>
        <pc:spChg chg="mod">
          <ac:chgData name="HADHRI Moncef" userId="895ef482-96ff-4dd4-9c74-0dc92131d96c" providerId="ADAL" clId="{D12E8F2D-18E1-4D59-B488-E6EF4FA6600E}" dt="2026-09-23T13:20:21.195" v="2930" actId="13926"/>
          <ac:spMkLst>
            <pc:docMk/>
            <pc:sldMk cId="1476159867" sldId="257"/>
            <ac:spMk id="2" creationId="{3F08AFD6-AF34-A7E0-A15F-F35DB99F66F7}"/>
          </ac:spMkLst>
        </pc:spChg>
        <pc:spChg chg="mod ord">
          <ac:chgData name="HADHRI Moncef" userId="895ef482-96ff-4dd4-9c74-0dc92131d96c" providerId="ADAL" clId="{D12E8F2D-18E1-4D59-B488-E6EF4FA6600E}" dt="2026-09-23T11:30:57.232" v="2745" actId="20577"/>
          <ac:spMkLst>
            <pc:docMk/>
            <pc:sldMk cId="1476159867" sldId="257"/>
            <ac:spMk id="6" creationId="{5247C0FC-C810-A129-63BB-1A96B72C9DE7}"/>
          </ac:spMkLst>
        </pc:spChg>
        <pc:picChg chg="add del mod">
          <ac:chgData name="HADHRI Moncef" userId="895ef482-96ff-4dd4-9c74-0dc92131d96c" providerId="ADAL" clId="{D12E8F2D-18E1-4D59-B488-E6EF4FA6600E}" dt="2026-09-23T11:31:02.466" v="2747" actId="1076"/>
          <ac:picMkLst>
            <pc:docMk/>
            <pc:sldMk cId="1476159867" sldId="257"/>
            <ac:picMk id="3" creationId="{D7C03E80-BA50-5BE4-6494-B4133D7FFAE5}"/>
          </ac:picMkLst>
        </pc:picChg>
      </pc:sldChg>
      <pc:sldChg chg="addSp delSp modSp add mod modNotesTx">
        <pc:chgData name="HADHRI Moncef" userId="895ef482-96ff-4dd4-9c74-0dc92131d96c" providerId="ADAL" clId="{D12E8F2D-18E1-4D59-B488-E6EF4FA6600E}" dt="2026-09-29T11:48:37.482" v="3379" actId="14100"/>
        <pc:sldMkLst>
          <pc:docMk/>
          <pc:sldMk cId="2787871637" sldId="258"/>
        </pc:sldMkLst>
        <pc:spChg chg="mod">
          <ac:chgData name="HADHRI Moncef" userId="895ef482-96ff-4dd4-9c74-0dc92131d96c" providerId="ADAL" clId="{D12E8F2D-18E1-4D59-B488-E6EF4FA6600E}" dt="2026-09-29T11:48:33.238" v="3377" actId="14100"/>
          <ac:spMkLst>
            <pc:docMk/>
            <pc:sldMk cId="2787871637" sldId="258"/>
            <ac:spMk id="9" creationId="{1C56624B-EE6D-127D-A29F-6096BAEA499F}"/>
          </ac:spMkLst>
        </pc:spChg>
        <pc:picChg chg="mod">
          <ac:chgData name="HADHRI Moncef" userId="895ef482-96ff-4dd4-9c74-0dc92131d96c" providerId="ADAL" clId="{D12E8F2D-18E1-4D59-B488-E6EF4FA6600E}" dt="2026-09-29T11:48:37.482" v="3379" actId="14100"/>
          <ac:picMkLst>
            <pc:docMk/>
            <pc:sldMk cId="2787871637" sldId="258"/>
            <ac:picMk id="16" creationId="{F3059C17-20BF-FFE5-B78F-C0A15E5A23CA}"/>
          </ac:picMkLst>
        </pc:picChg>
      </pc:sldChg>
      <pc:sldChg chg="modSp mod">
        <pc:chgData name="HADHRI Moncef" userId="895ef482-96ff-4dd4-9c74-0dc92131d96c" providerId="ADAL" clId="{D12E8F2D-18E1-4D59-B488-E6EF4FA6600E}" dt="2026-09-24T12:31:56.102" v="3223" actId="14100"/>
        <pc:sldMkLst>
          <pc:docMk/>
          <pc:sldMk cId="3089046822" sldId="259"/>
        </pc:sldMkLst>
        <pc:spChg chg="mod">
          <ac:chgData name="HADHRI Moncef" userId="895ef482-96ff-4dd4-9c74-0dc92131d96c" providerId="ADAL" clId="{D12E8F2D-18E1-4D59-B488-E6EF4FA6600E}" dt="2026-09-24T12:31:56.102" v="3223" actId="14100"/>
          <ac:spMkLst>
            <pc:docMk/>
            <pc:sldMk cId="3089046822" sldId="259"/>
            <ac:spMk id="2" creationId="{177418E4-1C13-4BA5-9F99-F8304D2A21D2}"/>
          </ac:spMkLst>
        </pc:spChg>
      </pc:sldChg>
      <pc:sldChg chg="delSp modSp add mod ord modNotesTx">
        <pc:chgData name="HADHRI Moncef" userId="895ef482-96ff-4dd4-9c74-0dc92131d96c" providerId="ADAL" clId="{D12E8F2D-18E1-4D59-B488-E6EF4FA6600E}" dt="2026-09-29T11:16:59.546" v="3298" actId="1038"/>
        <pc:sldMkLst>
          <pc:docMk/>
          <pc:sldMk cId="1007164410" sldId="260"/>
        </pc:sldMkLst>
        <pc:spChg chg="mod">
          <ac:chgData name="HADHRI Moncef" userId="895ef482-96ff-4dd4-9c74-0dc92131d96c" providerId="ADAL" clId="{D12E8F2D-18E1-4D59-B488-E6EF4FA6600E}" dt="2026-09-23T12:48:47.189" v="2854" actId="20577"/>
          <ac:spMkLst>
            <pc:docMk/>
            <pc:sldMk cId="1007164410" sldId="260"/>
            <ac:spMk id="2" creationId="{8FDDC1D4-886F-8DFC-1C1B-B21FA644B6A6}"/>
          </ac:spMkLst>
        </pc:spChg>
        <pc:picChg chg="mod">
          <ac:chgData name="HADHRI Moncef" userId="895ef482-96ff-4dd4-9c74-0dc92131d96c" providerId="ADAL" clId="{D12E8F2D-18E1-4D59-B488-E6EF4FA6600E}" dt="2026-09-23T12:50:15.933" v="2864" actId="1038"/>
          <ac:picMkLst>
            <pc:docMk/>
            <pc:sldMk cId="1007164410" sldId="260"/>
            <ac:picMk id="7" creationId="{7C2C4AB8-A469-70F7-F1FD-433E6403DE9B}"/>
          </ac:picMkLst>
        </pc:picChg>
        <pc:picChg chg="mod">
          <ac:chgData name="HADHRI Moncef" userId="895ef482-96ff-4dd4-9c74-0dc92131d96c" providerId="ADAL" clId="{D12E8F2D-18E1-4D59-B488-E6EF4FA6600E}" dt="2026-09-29T11:16:59.546" v="3298" actId="1038"/>
          <ac:picMkLst>
            <pc:docMk/>
            <pc:sldMk cId="1007164410" sldId="260"/>
            <ac:picMk id="8" creationId="{BA7F37E0-29D3-3341-2ED4-B4696F26DC2F}"/>
          </ac:picMkLst>
        </pc:picChg>
      </pc:sldChg>
      <pc:sldChg chg="delSp modSp add mod ord modNotesTx">
        <pc:chgData name="HADHRI Moncef" userId="895ef482-96ff-4dd4-9c74-0dc92131d96c" providerId="ADAL" clId="{D12E8F2D-18E1-4D59-B488-E6EF4FA6600E}" dt="2026-09-29T11:24:53.991" v="3313" actId="1076"/>
        <pc:sldMkLst>
          <pc:docMk/>
          <pc:sldMk cId="32519869" sldId="261"/>
        </pc:sldMkLst>
        <pc:spChg chg="mod">
          <ac:chgData name="HADHRI Moncef" userId="895ef482-96ff-4dd4-9c74-0dc92131d96c" providerId="ADAL" clId="{D12E8F2D-18E1-4D59-B488-E6EF4FA6600E}" dt="2026-09-29T11:24:15.513" v="3311" actId="13926"/>
          <ac:spMkLst>
            <pc:docMk/>
            <pc:sldMk cId="32519869" sldId="261"/>
            <ac:spMk id="2" creationId="{6D6A9B77-BAC9-D03F-3FF8-DBC9B7B4FD80}"/>
          </ac:spMkLst>
        </pc:spChg>
        <pc:picChg chg="mod">
          <ac:chgData name="HADHRI Moncef" userId="895ef482-96ff-4dd4-9c74-0dc92131d96c" providerId="ADAL" clId="{D12E8F2D-18E1-4D59-B488-E6EF4FA6600E}" dt="2026-09-29T11:24:53.991" v="3313" actId="1076"/>
          <ac:picMkLst>
            <pc:docMk/>
            <pc:sldMk cId="32519869" sldId="261"/>
            <ac:picMk id="4" creationId="{ED9E212D-69B6-72D4-EAE4-337E4806BDEA}"/>
          </ac:picMkLst>
        </pc:picChg>
        <pc:picChg chg="mod">
          <ac:chgData name="HADHRI Moncef" userId="895ef482-96ff-4dd4-9c74-0dc92131d96c" providerId="ADAL" clId="{D12E8F2D-18E1-4D59-B488-E6EF4FA6600E}" dt="2026-09-29T11:24:52.035" v="3312" actId="1076"/>
          <ac:picMkLst>
            <pc:docMk/>
            <pc:sldMk cId="32519869" sldId="261"/>
            <ac:picMk id="8" creationId="{667B56E6-7E1F-6819-0EBD-AC7CB84EC19B}"/>
          </ac:picMkLst>
        </pc:picChg>
      </pc:sldChg>
      <pc:sldChg chg="addSp delSp modSp mod ord modClrScheme chgLayout modNotesTx">
        <pc:chgData name="HADHRI Moncef" userId="895ef482-96ff-4dd4-9c74-0dc92131d96c" providerId="ADAL" clId="{D12E8F2D-18E1-4D59-B488-E6EF4FA6600E}" dt="2026-09-24T12:37:32.430" v="3227" actId="478"/>
        <pc:sldMkLst>
          <pc:docMk/>
          <pc:sldMk cId="4075653359" sldId="2147482107"/>
        </pc:sldMkLst>
        <pc:spChg chg="mod">
          <ac:chgData name="HADHRI Moncef" userId="895ef482-96ff-4dd4-9c74-0dc92131d96c" providerId="ADAL" clId="{D12E8F2D-18E1-4D59-B488-E6EF4FA6600E}" dt="2026-09-23T13:18:25.567" v="2927" actId="13926"/>
          <ac:spMkLst>
            <pc:docMk/>
            <pc:sldMk cId="4075653359" sldId="2147482107"/>
            <ac:spMk id="6" creationId="{97929642-8CC4-B27A-CFBB-C033963C6E73}"/>
          </ac:spMkLst>
        </pc:spChg>
        <pc:picChg chg="mod">
          <ac:chgData name="HADHRI Moncef" userId="895ef482-96ff-4dd4-9c74-0dc92131d96c" providerId="ADAL" clId="{D12E8F2D-18E1-4D59-B488-E6EF4FA6600E}" dt="2026-09-23T07:48:02.373" v="2350" actId="1076"/>
          <ac:picMkLst>
            <pc:docMk/>
            <pc:sldMk cId="4075653359" sldId="2147482107"/>
            <ac:picMk id="7" creationId="{B0D503DE-1D29-40A5-0F21-6A98E8648430}"/>
          </ac:picMkLst>
        </pc:picChg>
      </pc:sldChg>
      <pc:sldChg chg="modSp mod ord">
        <pc:chgData name="HADHRI Moncef" userId="895ef482-96ff-4dd4-9c74-0dc92131d96c" providerId="ADAL" clId="{D12E8F2D-18E1-4D59-B488-E6EF4FA6600E}" dt="2026-09-29T13:03:37.858" v="3559" actId="12"/>
        <pc:sldMkLst>
          <pc:docMk/>
          <pc:sldMk cId="2311122519" sldId="2147482207"/>
        </pc:sldMkLst>
        <pc:spChg chg="mod">
          <ac:chgData name="HADHRI Moncef" userId="895ef482-96ff-4dd4-9c74-0dc92131d96c" providerId="ADAL" clId="{D12E8F2D-18E1-4D59-B488-E6EF4FA6600E}" dt="2026-09-29T13:03:37.858" v="3559" actId="12"/>
          <ac:spMkLst>
            <pc:docMk/>
            <pc:sldMk cId="2311122519" sldId="2147482207"/>
            <ac:spMk id="3" creationId="{417AD29C-6AAE-82CD-97C7-94CA11F6292D}"/>
          </ac:spMkLst>
        </pc:spChg>
        <pc:spChg chg="mod">
          <ac:chgData name="HADHRI Moncef" userId="895ef482-96ff-4dd4-9c74-0dc92131d96c" providerId="ADAL" clId="{D12E8F2D-18E1-4D59-B488-E6EF4FA6600E}" dt="2026-09-24T12:29:00.794" v="3192" actId="948"/>
          <ac:spMkLst>
            <pc:docMk/>
            <pc:sldMk cId="2311122519" sldId="2147482207"/>
            <ac:spMk id="15" creationId="{9A77CB66-4E8B-BAF2-F92B-D1E3DCF63105}"/>
          </ac:spMkLst>
        </pc:spChg>
      </pc:sldChg>
      <pc:sldChg chg="addSp delSp modSp mod ord modClrScheme chgLayout modNotesTx">
        <pc:chgData name="HADHRI Moncef" userId="895ef482-96ff-4dd4-9c74-0dc92131d96c" providerId="ADAL" clId="{D12E8F2D-18E1-4D59-B488-E6EF4FA6600E}" dt="2026-09-24T12:37:37.454" v="3229" actId="478"/>
        <pc:sldMkLst>
          <pc:docMk/>
          <pc:sldMk cId="2854434503" sldId="2147482397"/>
        </pc:sldMkLst>
        <pc:spChg chg="mod">
          <ac:chgData name="HADHRI Moncef" userId="895ef482-96ff-4dd4-9c74-0dc92131d96c" providerId="ADAL" clId="{D12E8F2D-18E1-4D59-B488-E6EF4FA6600E}" dt="2026-09-23T13:18:35.765" v="2929" actId="13926"/>
          <ac:spMkLst>
            <pc:docMk/>
            <pc:sldMk cId="2854434503" sldId="2147482397"/>
            <ac:spMk id="9" creationId="{99493D66-0D4E-2D7C-6FF2-215805F9D4B3}"/>
          </ac:spMkLst>
        </pc:spChg>
        <pc:picChg chg="mod">
          <ac:chgData name="HADHRI Moncef" userId="895ef482-96ff-4dd4-9c74-0dc92131d96c" providerId="ADAL" clId="{D12E8F2D-18E1-4D59-B488-E6EF4FA6600E}" dt="2026-09-23T08:16:04.046" v="2638" actId="1035"/>
          <ac:picMkLst>
            <pc:docMk/>
            <pc:sldMk cId="2854434503" sldId="2147482397"/>
            <ac:picMk id="4" creationId="{82999124-C437-2E92-4FFE-7349DEA13A8D}"/>
          </ac:picMkLst>
        </pc:picChg>
      </pc:sldChg>
      <pc:sldChg chg="addSp delSp modSp mod modNotesTx">
        <pc:chgData name="HADHRI Moncef" userId="895ef482-96ff-4dd4-9c74-0dc92131d96c" providerId="ADAL" clId="{D12E8F2D-18E1-4D59-B488-E6EF4FA6600E}" dt="2026-10-05T08:12:35.028" v="3590" actId="1036"/>
        <pc:sldMkLst>
          <pc:docMk/>
          <pc:sldMk cId="2106315922" sldId="2147483613"/>
        </pc:sldMkLst>
        <pc:spChg chg="mod">
          <ac:chgData name="HADHRI Moncef" userId="895ef482-96ff-4dd4-9c74-0dc92131d96c" providerId="ADAL" clId="{D12E8F2D-18E1-4D59-B488-E6EF4FA6600E}" dt="2026-09-29T12:17:00.986" v="3404" actId="20577"/>
          <ac:spMkLst>
            <pc:docMk/>
            <pc:sldMk cId="2106315922" sldId="2147483613"/>
            <ac:spMk id="2" creationId="{D46ADCA8-3D46-97B0-AB48-1EA2E5306096}"/>
          </ac:spMkLst>
        </pc:spChg>
        <pc:spChg chg="mod">
          <ac:chgData name="HADHRI Moncef" userId="895ef482-96ff-4dd4-9c74-0dc92131d96c" providerId="ADAL" clId="{D12E8F2D-18E1-4D59-B488-E6EF4FA6600E}" dt="2026-09-23T07:14:11.242" v="2238" actId="207"/>
          <ac:spMkLst>
            <pc:docMk/>
            <pc:sldMk cId="2106315922" sldId="2147483613"/>
            <ac:spMk id="4" creationId="{D20F6ED2-4FA1-C174-496B-BB76AE841A08}"/>
          </ac:spMkLst>
        </pc:spChg>
        <pc:spChg chg="mod">
          <ac:chgData name="HADHRI Moncef" userId="895ef482-96ff-4dd4-9c74-0dc92131d96c" providerId="ADAL" clId="{D12E8F2D-18E1-4D59-B488-E6EF4FA6600E}" dt="2026-09-23T07:14:22.595" v="2241" actId="207"/>
          <ac:spMkLst>
            <pc:docMk/>
            <pc:sldMk cId="2106315922" sldId="2147483613"/>
            <ac:spMk id="5" creationId="{EB4A6C0F-2982-788C-41D2-2A3C287FAE99}"/>
          </ac:spMkLst>
        </pc:spChg>
        <pc:picChg chg="mod">
          <ac:chgData name="HADHRI Moncef" userId="895ef482-96ff-4dd4-9c74-0dc92131d96c" providerId="ADAL" clId="{D12E8F2D-18E1-4D59-B488-E6EF4FA6600E}" dt="2026-10-05T08:12:35.028" v="3590" actId="1036"/>
          <ac:picMkLst>
            <pc:docMk/>
            <pc:sldMk cId="2106315922" sldId="2147483613"/>
            <ac:picMk id="7" creationId="{E3C9EA24-FD9C-37ED-48EA-978533727804}"/>
          </ac:picMkLst>
        </pc:picChg>
      </pc:sldChg>
      <pc:sldChg chg="addSp delSp modSp mod ord modClrScheme chgLayout modNotesTx">
        <pc:chgData name="HADHRI Moncef" userId="895ef482-96ff-4dd4-9c74-0dc92131d96c" providerId="ADAL" clId="{D12E8F2D-18E1-4D59-B488-E6EF4FA6600E}" dt="2026-10-05T07:51:09.502" v="3573" actId="1036"/>
        <pc:sldMkLst>
          <pc:docMk/>
          <pc:sldMk cId="1029447228" sldId="2147483620"/>
        </pc:sldMkLst>
        <pc:spChg chg="mod">
          <ac:chgData name="HADHRI Moncef" userId="895ef482-96ff-4dd4-9c74-0dc92131d96c" providerId="ADAL" clId="{D12E8F2D-18E1-4D59-B488-E6EF4FA6600E}" dt="2026-09-23T11:56:34.089" v="2806" actId="113"/>
          <ac:spMkLst>
            <pc:docMk/>
            <pc:sldMk cId="1029447228" sldId="2147483620"/>
            <ac:spMk id="2" creationId="{E0E5E4F9-174D-90C3-45EF-C5E455B7533F}"/>
          </ac:spMkLst>
        </pc:spChg>
        <pc:picChg chg="add mod">
          <ac:chgData name="HADHRI Moncef" userId="895ef482-96ff-4dd4-9c74-0dc92131d96c" providerId="ADAL" clId="{D12E8F2D-18E1-4D59-B488-E6EF4FA6600E}" dt="2026-09-23T11:55:37.168" v="2777" actId="14100"/>
          <ac:picMkLst>
            <pc:docMk/>
            <pc:sldMk cId="1029447228" sldId="2147483620"/>
            <ac:picMk id="8" creationId="{8CDC07FC-4EAC-146D-4105-E56B90C6DE41}"/>
          </ac:picMkLst>
        </pc:picChg>
        <pc:picChg chg="mod">
          <ac:chgData name="HADHRI Moncef" userId="895ef482-96ff-4dd4-9c74-0dc92131d96c" providerId="ADAL" clId="{D12E8F2D-18E1-4D59-B488-E6EF4FA6600E}" dt="2026-10-05T07:51:09.502" v="3573" actId="1036"/>
          <ac:picMkLst>
            <pc:docMk/>
            <pc:sldMk cId="1029447228" sldId="2147483620"/>
            <ac:picMk id="9" creationId="{8C3F3A54-D18A-573F-D611-CE52694B9AAB}"/>
          </ac:picMkLst>
        </pc:picChg>
      </pc:sldChg>
      <pc:sldChg chg="delSp modSp mod ord modNotesTx">
        <pc:chgData name="HADHRI Moncef" userId="895ef482-96ff-4dd4-9c74-0dc92131d96c" providerId="ADAL" clId="{D12E8F2D-18E1-4D59-B488-E6EF4FA6600E}" dt="2026-09-29T11:40:22.682" v="3314" actId="1076"/>
        <pc:sldMkLst>
          <pc:docMk/>
          <pc:sldMk cId="281748532" sldId="2147483622"/>
        </pc:sldMkLst>
        <pc:spChg chg="mod">
          <ac:chgData name="HADHRI Moncef" userId="895ef482-96ff-4dd4-9c74-0dc92131d96c" providerId="ADAL" clId="{D12E8F2D-18E1-4D59-B488-E6EF4FA6600E}" dt="2026-09-23T11:59:42.224" v="2848" actId="113"/>
          <ac:spMkLst>
            <pc:docMk/>
            <pc:sldMk cId="281748532" sldId="2147483622"/>
            <ac:spMk id="2" creationId="{AB79FCE9-3240-7899-DC17-EBBDDFCD8B80}"/>
          </ac:spMkLst>
        </pc:spChg>
        <pc:picChg chg="mod">
          <ac:chgData name="HADHRI Moncef" userId="895ef482-96ff-4dd4-9c74-0dc92131d96c" providerId="ADAL" clId="{D12E8F2D-18E1-4D59-B488-E6EF4FA6600E}" dt="2026-09-29T11:40:22.682" v="3314" actId="1076"/>
          <ac:picMkLst>
            <pc:docMk/>
            <pc:sldMk cId="281748532" sldId="2147483622"/>
            <ac:picMk id="7" creationId="{030028ED-CEEF-A2E7-E3B2-C4B3BBC27DD0}"/>
          </ac:picMkLst>
        </pc:picChg>
        <pc:picChg chg="mod">
          <ac:chgData name="HADHRI Moncef" userId="895ef482-96ff-4dd4-9c74-0dc92131d96c" providerId="ADAL" clId="{D12E8F2D-18E1-4D59-B488-E6EF4FA6600E}" dt="2026-09-29T11:17:12.102" v="3303" actId="1035"/>
          <ac:picMkLst>
            <pc:docMk/>
            <pc:sldMk cId="281748532" sldId="2147483622"/>
            <ac:picMk id="9" creationId="{229190FC-1453-16ED-D0F1-07A05F668E52}"/>
          </ac:picMkLst>
        </pc:picChg>
      </pc:sldChg>
      <pc:sldChg chg="delSp modSp mod ord modNotesTx">
        <pc:chgData name="HADHRI Moncef" userId="895ef482-96ff-4dd4-9c74-0dc92131d96c" providerId="ADAL" clId="{D12E8F2D-18E1-4D59-B488-E6EF4FA6600E}" dt="2026-09-24T12:09:01.063" v="3151" actId="6549"/>
        <pc:sldMkLst>
          <pc:docMk/>
          <pc:sldMk cId="1079230219" sldId="2147483623"/>
        </pc:sldMkLst>
        <pc:spChg chg="mod">
          <ac:chgData name="HADHRI Moncef" userId="895ef482-96ff-4dd4-9c74-0dc92131d96c" providerId="ADAL" clId="{D12E8F2D-18E1-4D59-B488-E6EF4FA6600E}" dt="2026-09-18T16:12:04.006" v="2053" actId="13926"/>
          <ac:spMkLst>
            <pc:docMk/>
            <pc:sldMk cId="1079230219" sldId="2147483623"/>
            <ac:spMk id="2" creationId="{CE5DD12A-07E9-952B-A067-FFE0759A8A42}"/>
          </ac:spMkLst>
        </pc:spChg>
        <pc:picChg chg="mod">
          <ac:chgData name="HADHRI Moncef" userId="895ef482-96ff-4dd4-9c74-0dc92131d96c" providerId="ADAL" clId="{D12E8F2D-18E1-4D59-B488-E6EF4FA6600E}" dt="2026-09-18T16:12:01.687" v="2052" actId="1076"/>
          <ac:picMkLst>
            <pc:docMk/>
            <pc:sldMk cId="1079230219" sldId="2147483623"/>
            <ac:picMk id="6" creationId="{A0E43410-76DE-6CB3-8731-A20ECE5A06E3}"/>
          </ac:picMkLst>
        </pc:picChg>
        <pc:picChg chg="mod">
          <ac:chgData name="HADHRI Moncef" userId="895ef482-96ff-4dd4-9c74-0dc92131d96c" providerId="ADAL" clId="{D12E8F2D-18E1-4D59-B488-E6EF4FA6600E}" dt="2026-09-18T16:19:50.334" v="2140" actId="1076"/>
          <ac:picMkLst>
            <pc:docMk/>
            <pc:sldMk cId="1079230219" sldId="2147483623"/>
            <ac:picMk id="7" creationId="{0E0E1676-AF91-C412-E44E-067177538B83}"/>
          </ac:picMkLst>
        </pc:picChg>
      </pc:sldChg>
      <pc:sldChg chg="delSp modSp mod ord modNotesTx">
        <pc:chgData name="HADHRI Moncef" userId="895ef482-96ff-4dd4-9c74-0dc92131d96c" providerId="ADAL" clId="{D12E8F2D-18E1-4D59-B488-E6EF4FA6600E}" dt="2026-09-24T12:12:05.979" v="3158" actId="20577"/>
        <pc:sldMkLst>
          <pc:docMk/>
          <pc:sldMk cId="2963256639" sldId="2147483627"/>
        </pc:sldMkLst>
        <pc:spChg chg="mod">
          <ac:chgData name="HADHRI Moncef" userId="895ef482-96ff-4dd4-9c74-0dc92131d96c" providerId="ADAL" clId="{D12E8F2D-18E1-4D59-B488-E6EF4FA6600E}" dt="2026-09-23T13:13:27.253" v="2914" actId="1076"/>
          <ac:spMkLst>
            <pc:docMk/>
            <pc:sldMk cId="2963256639" sldId="2147483627"/>
            <ac:spMk id="9" creationId="{74BE1B24-4A93-E687-235C-880A20995154}"/>
          </ac:spMkLst>
        </pc:spChg>
        <pc:picChg chg="mod">
          <ac:chgData name="HADHRI Moncef" userId="895ef482-96ff-4dd4-9c74-0dc92131d96c" providerId="ADAL" clId="{D12E8F2D-18E1-4D59-B488-E6EF4FA6600E}" dt="2026-09-23T13:13:49.206" v="2915" actId="1076"/>
          <ac:picMkLst>
            <pc:docMk/>
            <pc:sldMk cId="2963256639" sldId="2147483627"/>
            <ac:picMk id="4" creationId="{C59B5345-3E68-9DEC-19FC-FAE986CF102B}"/>
          </ac:picMkLst>
        </pc:picChg>
        <pc:picChg chg="mod">
          <ac:chgData name="HADHRI Moncef" userId="895ef482-96ff-4dd4-9c74-0dc92131d96c" providerId="ADAL" clId="{D12E8F2D-18E1-4D59-B488-E6EF4FA6600E}" dt="2026-09-23T13:14:02.552" v="2922" actId="1036"/>
          <ac:picMkLst>
            <pc:docMk/>
            <pc:sldMk cId="2963256639" sldId="2147483627"/>
            <ac:picMk id="6" creationId="{B8E96DFA-1B4D-DAB0-9053-C0A79266FBB4}"/>
          </ac:picMkLst>
        </pc:picChg>
      </pc:sldChg>
      <pc:sldChg chg="addSp delSp modSp add mod modNotesTx">
        <pc:chgData name="HADHRI Moncef" userId="895ef482-96ff-4dd4-9c74-0dc92131d96c" providerId="ADAL" clId="{D12E8F2D-18E1-4D59-B488-E6EF4FA6600E}" dt="2026-09-24T12:37:41.781" v="3231" actId="478"/>
        <pc:sldMkLst>
          <pc:docMk/>
          <pc:sldMk cId="3105788693" sldId="2147483646"/>
        </pc:sldMkLst>
        <pc:spChg chg="mod">
          <ac:chgData name="HADHRI Moncef" userId="895ef482-96ff-4dd4-9c74-0dc92131d96c" providerId="ADAL" clId="{D12E8F2D-18E1-4D59-B488-E6EF4FA6600E}" dt="2026-09-23T13:20:24.844" v="2931" actId="13926"/>
          <ac:spMkLst>
            <pc:docMk/>
            <pc:sldMk cId="3105788693" sldId="2147483646"/>
            <ac:spMk id="2" creationId="{8744C826-5207-7B90-73F7-7368FFC47542}"/>
          </ac:spMkLst>
        </pc:spChg>
        <pc:picChg chg="mod">
          <ac:chgData name="HADHRI Moncef" userId="895ef482-96ff-4dd4-9c74-0dc92131d96c" providerId="ADAL" clId="{D12E8F2D-18E1-4D59-B488-E6EF4FA6600E}" dt="2026-09-23T08:32:51.050" v="2724" actId="1035"/>
          <ac:picMkLst>
            <pc:docMk/>
            <pc:sldMk cId="3105788693" sldId="2147483646"/>
            <ac:picMk id="3" creationId="{053E3908-6274-9958-91CB-D2964E73CD58}"/>
          </ac:picMkLst>
        </pc:picChg>
      </pc:sldChg>
      <pc:sldChg chg="addSp delSp modSp add mod modNotesTx">
        <pc:chgData name="HADHRI Moncef" userId="895ef482-96ff-4dd4-9c74-0dc92131d96c" providerId="ADAL" clId="{D12E8F2D-18E1-4D59-B488-E6EF4FA6600E}" dt="2026-09-29T08:52:34.942" v="3265" actId="20577"/>
        <pc:sldMkLst>
          <pc:docMk/>
          <pc:sldMk cId="4044511508" sldId="2147483647"/>
        </pc:sldMkLst>
        <pc:spChg chg="mod">
          <ac:chgData name="HADHRI Moncef" userId="895ef482-96ff-4dd4-9c74-0dc92131d96c" providerId="ADAL" clId="{D12E8F2D-18E1-4D59-B488-E6EF4FA6600E}" dt="2026-09-29T08:52:34.942" v="3265" actId="20577"/>
          <ac:spMkLst>
            <pc:docMk/>
            <pc:sldMk cId="4044511508" sldId="2147483647"/>
            <ac:spMk id="4" creationId="{C6ADFE5C-10D3-506D-0B12-A34FBD161A1F}"/>
          </ac:spMkLst>
        </pc:spChg>
        <pc:spChg chg="mod">
          <ac:chgData name="HADHRI Moncef" userId="895ef482-96ff-4dd4-9c74-0dc92131d96c" providerId="ADAL" clId="{D12E8F2D-18E1-4D59-B488-E6EF4FA6600E}" dt="2026-09-23T13:18:31.338" v="2928" actId="13926"/>
          <ac:spMkLst>
            <pc:docMk/>
            <pc:sldMk cId="4044511508" sldId="2147483647"/>
            <ac:spMk id="6" creationId="{143D0736-CFF5-620A-19DF-ECCF6136A637}"/>
          </ac:spMkLst>
        </pc:spChg>
        <pc:picChg chg="mod">
          <ac:chgData name="HADHRI Moncef" userId="895ef482-96ff-4dd4-9c74-0dc92131d96c" providerId="ADAL" clId="{D12E8F2D-18E1-4D59-B488-E6EF4FA6600E}" dt="2026-09-24T12:45:46.964" v="3234" actId="1076"/>
          <ac:picMkLst>
            <pc:docMk/>
            <pc:sldMk cId="4044511508" sldId="2147483647"/>
            <ac:picMk id="11" creationId="{1CC3352D-2025-A945-80E2-DCFF499DBE99}"/>
          </ac:picMkLst>
        </pc:picChg>
      </pc:sldChg>
      <pc:sldMasterChg chg="delSldLayout">
        <pc:chgData name="HADHRI Moncef" userId="895ef482-96ff-4dd4-9c74-0dc92131d96c" providerId="ADAL" clId="{D12E8F2D-18E1-4D59-B488-E6EF4FA6600E}" dt="2026-09-24T12:37:30.178" v="3226" actId="47"/>
        <pc:sldMasterMkLst>
          <pc:docMk/>
          <pc:sldMasterMk cId="4165347282" sldId="214748367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B4EF4-26AE-41A7-8458-9A4ADA0E05F6}" type="datetimeFigureOut">
              <a:rPr lang="en-US" smtClean="0"/>
              <a:t>10/5/2026</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AAF77-B939-FA44-3347-34E2BDD42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A0106-7A85-2245-D7F7-F336506E3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75C45-6EFF-B30D-0F73-9985433A8E7D}"/>
              </a:ext>
            </a:extLst>
          </p:cNvPr>
          <p:cNvSpPr>
            <a:spLocks noGrp="1"/>
          </p:cNvSpPr>
          <p:nvPr>
            <p:ph type="body" idx="1"/>
          </p:nvPr>
        </p:nvSpPr>
        <p:spPr/>
        <p:txBody>
          <a:bodyPr/>
          <a:lstStyle/>
          <a:p>
            <a:r>
              <a:rPr lang="en-US" sz="1200" b="1" kern="1200">
                <a:solidFill>
                  <a:schemeClr val="tx1"/>
                </a:solidFill>
                <a:effectLst/>
                <a:latin typeface="+mn-lt"/>
                <a:ea typeface="+mn-ea"/>
                <a:cs typeface="+mn-cs"/>
              </a:rPr>
              <a:t>1. </a:t>
            </a:r>
            <a:r>
              <a:rPr lang="en-GB" sz="1200" b="1" kern="1200">
                <a:solidFill>
                  <a:schemeClr val="tx1"/>
                </a:solidFill>
                <a:effectLst/>
                <a:latin typeface="+mn-lt"/>
                <a:ea typeface="+mn-ea"/>
                <a:cs typeface="+mn-cs"/>
              </a:rPr>
              <a:t>Economic Sentiment Indicator (ESI): sentiment improves, but remains below its long-term average</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EU27 Economic Sentiment Indicator (ESI) improved in the first eight months of 2026, rising from 95.5 to 96.6 compared with the same period of 2025. Despite this improvement, sentiment remained below its long-term benchmark of 100, indicating that the European economy continued to operate in a relatively weak environment. The improvement was mainly driven by stronger confidence in industry and services, while consumer confidence deteriorated, reflecting ongoing concerns about household finances and the broader economic outlook. Construction and retail trade sentiment remained broadly stable</a:t>
            </a:r>
            <a:r>
              <a:rPr lang="fr-BE"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EU Commission business and consumer survey results.</a:t>
            </a:r>
            <a:endParaRPr lang=""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US" sz="1200" u="none" strike="noStrike"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(August vs July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latest survey points to a modest improvement in sentiment. The ESI increased from 97.2 in July to 98.2 in August, supported by stronger confidence in industry and services. However, consumer confidence remained weak, suggesting that household sentiment continues to lag behind the gradual improvement seen in business sectors</a:t>
            </a:r>
          </a:p>
          <a:p>
            <a:r>
              <a:rPr lang="" sz="1200" u="none" strike="noStrike"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Economic sentiment in the EU27 improved in 2026, supported by stronger industry and services activity. However, the ESI remained below its long-term average, while weaker consumer confidence continued to weigh on the strength of the </a:t>
            </a:r>
            <a:r>
              <a:rPr lang="en-US" sz="1200" kern="1200">
                <a:solidFill>
                  <a:schemeClr val="tx1"/>
                </a:solidFill>
                <a:effectLst/>
                <a:latin typeface="+mn-lt"/>
                <a:ea typeface="+mn-ea"/>
                <a:cs typeface="+mn-cs"/>
              </a:rPr>
              <a:t>improvement</a:t>
            </a:r>
            <a:r>
              <a:rPr lang="en-GB"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32D3D6F4-E658-30E2-3F7E-0C5DADBD88AE}"/>
              </a:ext>
            </a:extLst>
          </p:cNvPr>
          <p:cNvSpPr>
            <a:spLocks noGrp="1"/>
          </p:cNvSpPr>
          <p:nvPr>
            <p:ph type="sldNum" sz="quarter" idx="5"/>
          </p:nvPr>
        </p:nvSpPr>
        <p:spPr/>
        <p:txBody>
          <a:bodyPr/>
          <a:lstStyle/>
          <a:p>
            <a:fld id="{ACDDE42F-E5B7-4D35-9EDA-31840E0659CD}" type="slidenum">
              <a:rPr lang="en-US" smtClean="0"/>
              <a:t>2</a:t>
            </a:fld>
            <a:endParaRPr lang="en-US"/>
          </a:p>
        </p:txBody>
      </p:sp>
    </p:spTree>
    <p:extLst>
      <p:ext uri="{BB962C8B-B14F-4D97-AF65-F5344CB8AC3E}">
        <p14:creationId xmlns:p14="http://schemas.microsoft.com/office/powerpoint/2010/main" val="1095121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EED2B-9D2A-1095-4A07-78E0AAEC3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888E5-228F-AD54-BFEB-DBDBAED524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BFE4E-D2FB-FB04-8EC5-5DC91D2AEFA9}"/>
              </a:ext>
            </a:extLst>
          </p:cNvPr>
          <p:cNvSpPr>
            <a:spLocks noGrp="1"/>
          </p:cNvSpPr>
          <p:nvPr>
            <p:ph type="body" idx="1"/>
          </p:nvPr>
        </p:nvSpPr>
        <p:spPr/>
        <p:txBody>
          <a:bodyPr/>
          <a:lstStyle/>
          <a:p>
            <a:r>
              <a:rPr lang="en-GB" sz="1200" b="1" kern="1200">
                <a:solidFill>
                  <a:schemeClr val="tx1"/>
                </a:solidFill>
                <a:effectLst/>
                <a:latin typeface="+mn-lt"/>
                <a:ea typeface="+mn-ea"/>
                <a:cs typeface="+mn-cs"/>
              </a:rPr>
              <a:t>2. Business confidence improves, but demand remains weak</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business confidence improved from -14.7 to -10.3 in the first eight months of 2026. The recovery was supported by a stronger assessment of recent production, which improved from</a:t>
            </a:r>
            <a:r>
              <a:rPr lang="" sz="1200" b="1" kern="1200">
                <a:solidFill>
                  <a:schemeClr val="tx1"/>
                </a:solidFill>
                <a:effectLst/>
                <a:latin typeface="+mn-lt"/>
                <a:ea typeface="+mn-ea"/>
                <a:cs typeface="+mn-cs"/>
              </a:rPr>
              <a:t>-11.7</a:t>
            </a:r>
            <a:r>
              <a:rPr lang="" sz="1200" kern="1200">
                <a:solidFill>
                  <a:schemeClr val="tx1"/>
                </a:solidFill>
                <a:effectLst/>
                <a:latin typeface="+mn-lt"/>
                <a:ea typeface="+mn-ea"/>
                <a:cs typeface="+mn-cs"/>
              </a:rPr>
              <a:t> to</a:t>
            </a:r>
            <a:r>
              <a:rPr lang="" sz="1200" b="1" kern="1200">
                <a:solidFill>
                  <a:schemeClr val="tx1"/>
                </a:solidFill>
                <a:effectLst/>
                <a:latin typeface="+mn-lt"/>
                <a:ea typeface="+mn-ea"/>
                <a:cs typeface="+mn-cs"/>
              </a:rPr>
              <a:t>-4.0</a:t>
            </a:r>
            <a:r>
              <a:rPr lang="" sz="1200" kern="1200">
                <a:solidFill>
                  <a:schemeClr val="tx1"/>
                </a:solidFill>
                <a:effectLst/>
                <a:latin typeface="+mn-lt"/>
                <a:ea typeface="+mn-ea"/>
                <a:cs typeface="+mn-cs"/>
              </a:rPr>
              <a:t>, and by production expectations turning positive at </a:t>
            </a:r>
            <a:r>
              <a:rPr lang="" sz="1200" b="1" kern="1200">
                <a:solidFill>
                  <a:schemeClr val="tx1"/>
                </a:solidFill>
                <a:effectLst/>
                <a:latin typeface="+mn-lt"/>
                <a:ea typeface="+mn-ea"/>
                <a:cs typeface="+mn-cs"/>
              </a:rPr>
              <a:t>+1.5</a:t>
            </a:r>
            <a:r>
              <a:rPr lang="" sz="1200" kern="1200">
                <a:solidFill>
                  <a:schemeClr val="tx1"/>
                </a:solidFill>
                <a:effectLst/>
                <a:latin typeface="+mn-lt"/>
                <a:ea typeface="+mn-ea"/>
                <a:cs typeface="+mn-cs"/>
              </a:rPr>
              <a:t>. Demand conditions remained weak, although order-book assessments improved and inventories declined, indicating that excess stocks are gradually being absorbed. Nevertheless, employment expectations deteriorated from</a:t>
            </a:r>
            <a:r>
              <a:rPr lang="" sz="1200" b="1" kern="1200">
                <a:solidFill>
                  <a:schemeClr val="tx1"/>
                </a:solidFill>
                <a:effectLst/>
                <a:latin typeface="+mn-lt"/>
                <a:ea typeface="+mn-ea"/>
                <a:cs typeface="+mn-cs"/>
              </a:rPr>
              <a:t>-6.7</a:t>
            </a:r>
            <a:r>
              <a:rPr lang="" sz="1200" kern="1200">
                <a:solidFill>
                  <a:schemeClr val="tx1"/>
                </a:solidFill>
                <a:effectLst/>
                <a:latin typeface="+mn-lt"/>
                <a:ea typeface="+mn-ea"/>
                <a:cs typeface="+mn-cs"/>
              </a:rPr>
              <a:t> to</a:t>
            </a:r>
            <a:r>
              <a:rPr lang="" sz="1200" b="1" kern="1200">
                <a:solidFill>
                  <a:schemeClr val="tx1"/>
                </a:solidFill>
                <a:effectLst/>
                <a:latin typeface="+mn-lt"/>
                <a:ea typeface="+mn-ea"/>
                <a:cs typeface="+mn-cs"/>
              </a:rPr>
              <a:t>-12.9</a:t>
            </a:r>
            <a:r>
              <a:rPr lang="" sz="1200" kern="1200">
                <a:solidFill>
                  <a:schemeClr val="tx1"/>
                </a:solidFill>
                <a:effectLst/>
                <a:latin typeface="+mn-lt"/>
                <a:ea typeface="+mn-ea"/>
                <a:cs typeface="+mn-cs"/>
              </a:rPr>
              <a:t>, suggesting that producers remain cautious and that the recovery has yet to become broad-based</a:t>
            </a:r>
          </a:p>
          <a:p>
            <a:r>
              <a:rPr lang="en-GB" sz="1200" kern="1200">
                <a:solidFill>
                  <a:schemeClr val="tx1"/>
                </a:solidFill>
                <a:effectLst/>
                <a:latin typeface="+mn-lt"/>
                <a:ea typeface="+mn-ea"/>
                <a:cs typeface="+mn-cs"/>
              </a:rPr>
              <a:t>Source: European Commission Business and Consumer Surveys, NACE 20; Cefic analysis.</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(August vs July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Business confidence eased slightly in August, with the confidence indicator falling from </a:t>
            </a:r>
            <a:r>
              <a:rPr lang="" sz="1200" b="1" kern="1200">
                <a:solidFill>
                  <a:schemeClr val="tx1"/>
                </a:solidFill>
                <a:effectLst/>
                <a:latin typeface="+mn-lt"/>
                <a:ea typeface="+mn-ea"/>
                <a:cs typeface="+mn-cs"/>
              </a:rPr>
              <a:t>-8.1</a:t>
            </a:r>
            <a:r>
              <a:rPr lang="" sz="1200" kern="1200">
                <a:solidFill>
                  <a:schemeClr val="tx1"/>
                </a:solidFill>
                <a:effectLst/>
                <a:latin typeface="+mn-lt"/>
                <a:ea typeface="+mn-ea"/>
                <a:cs typeface="+mn-cs"/>
              </a:rPr>
              <a:t> in July to</a:t>
            </a:r>
            <a:r>
              <a:rPr lang="" sz="1200" b="1" kern="1200">
                <a:solidFill>
                  <a:schemeClr val="tx1"/>
                </a:solidFill>
                <a:effectLst/>
                <a:latin typeface="+mn-lt"/>
                <a:ea typeface="+mn-ea"/>
                <a:cs typeface="+mn-cs"/>
              </a:rPr>
              <a:t>-9.7</a:t>
            </a:r>
            <a:r>
              <a:rPr lang="" sz="1200" kern="1200">
                <a:solidFill>
                  <a:schemeClr val="tx1"/>
                </a:solidFill>
                <a:effectLst/>
                <a:latin typeface="+mn-lt"/>
                <a:ea typeface="+mn-ea"/>
                <a:cs typeface="+mn-cs"/>
              </a:rPr>
              <a:t>. Weaker assessments of recent production and order books point to continued softness in demand. However, production expectations improved from </a:t>
            </a:r>
            <a:r>
              <a:rPr lang="" sz="1200" b="1" kern="1200">
                <a:solidFill>
                  <a:schemeClr val="tx1"/>
                </a:solidFill>
                <a:effectLst/>
                <a:latin typeface="+mn-lt"/>
                <a:ea typeface="+mn-ea"/>
                <a:cs typeface="+mn-cs"/>
              </a:rPr>
              <a:t>-0.2</a:t>
            </a:r>
            <a:r>
              <a:rPr lang="" sz="1200" kern="1200">
                <a:solidFill>
                  <a:schemeClr val="tx1"/>
                </a:solidFill>
                <a:effectLst/>
                <a:latin typeface="+mn-lt"/>
                <a:ea typeface="+mn-ea"/>
                <a:cs typeface="+mn-cs"/>
              </a:rPr>
              <a:t> to </a:t>
            </a:r>
            <a:r>
              <a:rPr lang="" sz="1200" b="1" kern="1200">
                <a:solidFill>
                  <a:schemeClr val="tx1"/>
                </a:solidFill>
                <a:effectLst/>
                <a:latin typeface="+mn-lt"/>
                <a:ea typeface="+mn-ea"/>
                <a:cs typeface="+mn-cs"/>
              </a:rPr>
              <a:t>+6.4</a:t>
            </a:r>
            <a:r>
              <a:rPr lang="" sz="1200" kern="1200">
                <a:solidFill>
                  <a:schemeClr val="tx1"/>
                </a:solidFill>
                <a:effectLst/>
                <a:latin typeface="+mn-lt"/>
                <a:ea typeface="+mn-ea"/>
                <a:cs typeface="+mn-cs"/>
              </a:rPr>
              <a:t>, suggesting that chemical producers remain cautiously optimistic about the months ahead</a:t>
            </a:r>
          </a:p>
          <a:p>
            <a:r>
              <a:rPr lang="" sz="1200" kern="1200">
                <a:solidFill>
                  <a:schemeClr val="tx1"/>
                </a:solidFill>
                <a:effectLst/>
                <a:latin typeface="+mn-lt"/>
                <a:ea typeface="+mn-ea"/>
                <a:cs typeface="+mn-cs"/>
              </a:rPr>
              <a:t> </a:t>
            </a:r>
          </a:p>
          <a:p>
            <a:r>
              <a:rPr lang="en-GB" sz="1200" u="sng" kern="1200">
                <a:solidFill>
                  <a:schemeClr val="tx1"/>
                </a:solidFill>
                <a:effectLst/>
                <a:latin typeface="+mn-lt"/>
                <a:ea typeface="+mn-ea"/>
                <a:cs typeface="+mn-cs"/>
              </a:rPr>
              <a:t>In summary</a:t>
            </a:r>
            <a:r>
              <a:rPr lang="en-US" sz="1200" u="sng"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EU27 chemical business climate improved in 2026, supported by stronger production, improving order books and lower inventories. However, demand remained well below normal levels, while weaker employment expectations suggest that the recovery is still fragile and has yet to translate into stronger hiring intentions.</a:t>
            </a:r>
            <a:endParaRPr lang="" sz="120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D9B0AF3C-F86E-09EC-D4CB-22C52A98AA0E}"/>
              </a:ext>
            </a:extLst>
          </p:cNvPr>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3447299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D903-D97C-DE8D-3891-DB838E4C7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F36B8-1991-CC32-5477-B22003923A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8CB3D-6A24-4817-7DBD-BA6728916600}"/>
              </a:ext>
            </a:extLst>
          </p:cNvPr>
          <p:cNvSpPr>
            <a:spLocks noGrp="1"/>
          </p:cNvSpPr>
          <p:nvPr>
            <p:ph type="body" idx="1"/>
          </p:nvPr>
        </p:nvSpPr>
        <p:spPr/>
        <p:txBody>
          <a:bodyPr/>
          <a:lstStyle/>
          <a:p>
            <a:r>
              <a:rPr lang="en-US" sz="1200" b="1" kern="1200">
                <a:solidFill>
                  <a:schemeClr val="tx1"/>
                </a:solidFill>
                <a:effectLst/>
                <a:latin typeface="+mn-lt"/>
                <a:ea typeface="+mn-ea"/>
                <a:cs typeface="+mn-cs"/>
              </a:rPr>
              <a:t>4</a:t>
            </a:r>
            <a:r>
              <a:rPr lang="en-GB" sz="1200" b="1" kern="1200">
                <a:solidFill>
                  <a:schemeClr val="tx1"/>
                </a:solidFill>
                <a:effectLst/>
                <a:latin typeface="+mn-lt"/>
                <a:ea typeface="+mn-ea"/>
                <a:cs typeface="+mn-cs"/>
              </a:rPr>
              <a:t>. EU27 chemical production remains among the weakest-performing manufacturing sectors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production declined by 2.0% in the first seven months of 2026 compared with the same period of 2025, while total manufacturing output fell by only 0.5%. As a result, chemicals remained one of the weakest-performing major manufacturing sectors in Europe. While several technology- and investment-driven industries returned to </a:t>
            </a:r>
            <a:r>
              <a:rPr lang="en-US" sz="1200" kern="1200">
                <a:solidFill>
                  <a:schemeClr val="tx1"/>
                </a:solidFill>
                <a:effectLst/>
                <a:latin typeface="+mn-lt"/>
                <a:ea typeface="+mn-ea"/>
                <a:cs typeface="+mn-cs"/>
              </a:rPr>
              <a:t>moderate improvement</a:t>
            </a:r>
            <a:r>
              <a:rPr lang="" sz="1200" kern="1200">
                <a:solidFill>
                  <a:schemeClr val="tx1"/>
                </a:solidFill>
                <a:effectLst/>
                <a:latin typeface="+mn-lt"/>
                <a:ea typeface="+mn-ea"/>
                <a:cs typeface="+mn-cs"/>
              </a:rPr>
              <a:t>, chemical producers continued to face weak demand and challenging market conditions.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data.</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longer-term picture remains challenging. Despite several years of adjustment, EU27 chemical production remained 11.7% below its pre-crisis average (2014-2019) in 2026. In contrast, overall manufacturing output stood 5.8% above its pre-crisis level. This persistent gap points to ongoing competitiveness challenges and continued weakness across several chemical value chains.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latest data suggest that the sector remained under pressure in July </a:t>
            </a:r>
            <a:r>
              <a:rPr lang="en-US" sz="1200" kern="1200">
                <a:solidFill>
                  <a:schemeClr val="tx1"/>
                </a:solidFill>
                <a:effectLst/>
                <a:latin typeface="+mn-lt"/>
                <a:ea typeface="+mn-ea"/>
                <a:cs typeface="+mn-cs"/>
              </a:rPr>
              <a:t>2026</a:t>
            </a:r>
            <a:r>
              <a:rPr lang="" sz="1200" kern="1200">
                <a:solidFill>
                  <a:schemeClr val="tx1"/>
                </a:solidFill>
                <a:effectLst/>
                <a:latin typeface="+mn-lt"/>
                <a:ea typeface="+mn-ea"/>
                <a:cs typeface="+mn-cs"/>
              </a:rPr>
              <a:t>. EU27 chemical production fell from 84.2 in June </a:t>
            </a:r>
            <a:r>
              <a:rPr lang="en-US" sz="1200" kern="1200">
                <a:solidFill>
                  <a:schemeClr val="tx1"/>
                </a:solidFill>
                <a:effectLst/>
                <a:latin typeface="+mn-lt"/>
                <a:ea typeface="+mn-ea"/>
                <a:cs typeface="+mn-cs"/>
              </a:rPr>
              <a:t>2026 </a:t>
            </a:r>
            <a:r>
              <a:rPr lang="" sz="1200" kern="1200">
                <a:solidFill>
                  <a:schemeClr val="tx1"/>
                </a:solidFill>
                <a:effectLst/>
                <a:latin typeface="+mn-lt"/>
                <a:ea typeface="+mn-ea"/>
                <a:cs typeface="+mn-cs"/>
              </a:rPr>
              <a:t>to 82.8 in July </a:t>
            </a:r>
            <a:r>
              <a:rPr lang="en-US" sz="1200" kern="1200">
                <a:solidFill>
                  <a:schemeClr val="tx1"/>
                </a:solidFill>
                <a:effectLst/>
                <a:latin typeface="+mn-lt"/>
                <a:ea typeface="+mn-ea"/>
                <a:cs typeface="+mn-cs"/>
              </a:rPr>
              <a:t>2026 (-1.6%)</a:t>
            </a:r>
            <a:r>
              <a:rPr lang="" sz="1200" kern="1200">
                <a:solidFill>
                  <a:schemeClr val="tx1"/>
                </a:solidFill>
                <a:effectLst/>
                <a:latin typeface="+mn-lt"/>
                <a:ea typeface="+mn-ea"/>
                <a:cs typeface="+mn-cs"/>
              </a:rPr>
              <a:t>, while total manufacturing output also edged lower from 101.3 to 100.8. At the same time, production in the automotive industry dropped sharply from 105.9 to 99.8, indicating a broader loss of momentum across parts of European manufacturing. </a:t>
            </a:r>
          </a:p>
          <a:p>
            <a:r>
              <a:rPr lang="en-US" sz="1200" b="1"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production weakened again in 2026, declining by 2.0% year-on-year and continuing to underperform total manufacturing. While several technology-intensive sectors are </a:t>
            </a:r>
            <a:r>
              <a:rPr lang="en-US" sz="1200" kern="1200">
                <a:solidFill>
                  <a:schemeClr val="tx1"/>
                </a:solidFill>
                <a:effectLst/>
                <a:latin typeface="+mn-lt"/>
                <a:ea typeface="+mn-ea"/>
                <a:cs typeface="+mn-cs"/>
              </a:rPr>
              <a:t>growing</a:t>
            </a:r>
            <a:r>
              <a:rPr lang="" sz="1200" kern="1200">
                <a:solidFill>
                  <a:schemeClr val="tx1"/>
                </a:solidFill>
                <a:effectLst/>
                <a:latin typeface="+mn-lt"/>
                <a:ea typeface="+mn-ea"/>
                <a:cs typeface="+mn-cs"/>
              </a:rPr>
              <a:t>, chemical output remains 11.7% below pre-crisis levels, indicating that the sector continues to lag the broader industrial recovery</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246CC53-2DD3-09C1-C3D1-1905D88C3378}"/>
              </a:ext>
            </a:extLst>
          </p:cNvPr>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3194116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5D294-4769-DD29-0E01-841262124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8E7AD-55D1-8D3D-117F-F0F3B95F0B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40ECB7-A9B9-CC7B-562D-81F7C22DE5A2}"/>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5. Strong production disparities across Member States</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EU27 chemical production declined by </a:t>
            </a:r>
            <a:r>
              <a:rPr lang="en-GB" sz="1200" b="1" kern="1200" dirty="0">
                <a:solidFill>
                  <a:schemeClr val="tx1"/>
                </a:solidFill>
                <a:effectLst/>
                <a:latin typeface="+mn-lt"/>
                <a:ea typeface="+mn-ea"/>
                <a:cs typeface="+mn-cs"/>
              </a:rPr>
              <a:t>2.0% year-on-year</a:t>
            </a:r>
            <a:r>
              <a:rPr lang="en-GB" sz="1200" kern="1200" dirty="0">
                <a:solidFill>
                  <a:schemeClr val="tx1"/>
                </a:solidFill>
                <a:effectLst/>
                <a:latin typeface="+mn-lt"/>
                <a:ea typeface="+mn-ea"/>
                <a:cs typeface="+mn-cs"/>
              </a:rPr>
              <a:t> in January-July 2026, but national performances continued to differ significantly across Member States. Spain remained the strongest-performing major chemical producer, with output increasing by </a:t>
            </a:r>
            <a:r>
              <a:rPr lang="en-GB" sz="1200" b="1" kern="1200" dirty="0">
                <a:solidFill>
                  <a:schemeClr val="tx1"/>
                </a:solidFill>
                <a:effectLst/>
                <a:latin typeface="+mn-lt"/>
                <a:ea typeface="+mn-ea"/>
                <a:cs typeface="+mn-cs"/>
              </a:rPr>
              <a:t>2.8%</a:t>
            </a:r>
            <a:r>
              <a:rPr lang="en-GB" sz="1200" kern="1200" dirty="0">
                <a:solidFill>
                  <a:schemeClr val="tx1"/>
                </a:solidFill>
                <a:effectLst/>
                <a:latin typeface="+mn-lt"/>
                <a:ea typeface="+mn-ea"/>
                <a:cs typeface="+mn-cs"/>
              </a:rPr>
              <a:t>, extending the recovery already observed in 2024 and 2025. France broadly stabilised, with production remaining unchanged compared with the same period of 2025, making it one of the few major producing countries to avoid a further decline. Poland also proved relatively resilient, with production declining by only </a:t>
            </a:r>
            <a:r>
              <a:rPr lang="en-GB" sz="1200" b="1" kern="1200" dirty="0">
                <a:solidFill>
                  <a:schemeClr val="tx1"/>
                </a:solidFill>
                <a:effectLst/>
                <a:latin typeface="+mn-lt"/>
                <a:ea typeface="+mn-ea"/>
                <a:cs typeface="+mn-cs"/>
              </a:rPr>
              <a:t>0.2%</a:t>
            </a:r>
            <a:r>
              <a:rPr lang="en-GB" sz="1200" kern="1200" dirty="0">
                <a:solidFill>
                  <a:schemeClr val="tx1"/>
                </a:solidFill>
                <a:effectLst/>
                <a:latin typeface="+mn-lt"/>
                <a:ea typeface="+mn-ea"/>
                <a:cs typeface="+mn-cs"/>
              </a:rPr>
              <a:t>, considerably less than the EU27 average. In contrast, several of Europe's largest chemical-producing countries continued to experience falling output. Germany recorded a decline of </a:t>
            </a:r>
            <a:r>
              <a:rPr lang="en-GB" sz="1200" b="1" kern="1200" dirty="0">
                <a:solidFill>
                  <a:schemeClr val="tx1"/>
                </a:solidFill>
                <a:effectLst/>
                <a:latin typeface="+mn-lt"/>
                <a:ea typeface="+mn-ea"/>
                <a:cs typeface="+mn-cs"/>
              </a:rPr>
              <a:t>2.7%</a:t>
            </a:r>
            <a:r>
              <a:rPr lang="en-GB" sz="1200" kern="1200" dirty="0">
                <a:solidFill>
                  <a:schemeClr val="tx1"/>
                </a:solidFill>
                <a:effectLst/>
                <a:latin typeface="+mn-lt"/>
                <a:ea typeface="+mn-ea"/>
                <a:cs typeface="+mn-cs"/>
              </a:rPr>
              <a:t>, while Italy contracted by </a:t>
            </a:r>
            <a:r>
              <a:rPr lang="en-GB" sz="1200" b="1" kern="1200" dirty="0">
                <a:solidFill>
                  <a:schemeClr val="tx1"/>
                </a:solidFill>
                <a:effectLst/>
                <a:latin typeface="+mn-lt"/>
                <a:ea typeface="+mn-ea"/>
                <a:cs typeface="+mn-cs"/>
              </a:rPr>
              <a:t>3.3%</a:t>
            </a:r>
            <a:r>
              <a:rPr lang="en-GB" sz="1200" kern="1200" dirty="0">
                <a:solidFill>
                  <a:schemeClr val="tx1"/>
                </a:solidFill>
                <a:effectLst/>
                <a:latin typeface="+mn-lt"/>
                <a:ea typeface="+mn-ea"/>
                <a:cs typeface="+mn-cs"/>
              </a:rPr>
              <a:t>. Belgium experienced a sharper decline of </a:t>
            </a:r>
            <a:r>
              <a:rPr lang="en-GB" sz="1200" b="1" kern="1200" dirty="0">
                <a:solidFill>
                  <a:schemeClr val="tx1"/>
                </a:solidFill>
                <a:effectLst/>
                <a:latin typeface="+mn-lt"/>
                <a:ea typeface="+mn-ea"/>
                <a:cs typeface="+mn-cs"/>
              </a:rPr>
              <a:t>4.3%</a:t>
            </a:r>
            <a:r>
              <a:rPr lang="en-GB" sz="1200" kern="1200" dirty="0">
                <a:solidFill>
                  <a:schemeClr val="tx1"/>
                </a:solidFill>
                <a:effectLst/>
                <a:latin typeface="+mn-lt"/>
                <a:ea typeface="+mn-ea"/>
                <a:cs typeface="+mn-cs"/>
              </a:rPr>
              <a:t>, and the Netherlands remained among the weakest performers, with production falling by </a:t>
            </a:r>
            <a:r>
              <a:rPr lang="en-GB" sz="1200" b="1" kern="1200" dirty="0">
                <a:solidFill>
                  <a:schemeClr val="tx1"/>
                </a:solidFill>
                <a:effectLst/>
                <a:latin typeface="+mn-lt"/>
                <a:ea typeface="+mn-ea"/>
                <a:cs typeface="+mn-cs"/>
              </a:rPr>
              <a:t>5.0%</a:t>
            </a:r>
            <a:r>
              <a:rPr lang="en-GB" sz="1200" kern="1200" dirty="0">
                <a:solidFill>
                  <a:schemeClr val="tx1"/>
                </a:solidFill>
                <a:effectLst/>
                <a:latin typeface="+mn-lt"/>
                <a:ea typeface="+mn-ea"/>
                <a:cs typeface="+mn-cs"/>
              </a:rPr>
              <a:t>, reflecting continued weakness in export-oriented and upstream chemical activities. </a:t>
            </a:r>
            <a:endParaRPr lan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divergence in national performances highlights the uneven nature of the chemical recovery across Europe. While Spain is approaching its 2021 production level, production indices remain substantially lower in several key producing countries, particularly Germany, Italy and the Netherlands, continuing to weigh on overall EU27 chemical activity. </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rPr>
              <a:t>Latest-month assessment (July vs June 2026)</a:t>
            </a:r>
            <a:endParaRPr lang="" sz="1200" kern="1200" dirty="0">
              <a:solidFill>
                <a:schemeClr val="tx1"/>
              </a:solidFill>
              <a:effectLst/>
              <a:latin typeface="+mn-lt"/>
              <a:ea typeface="+mn-ea"/>
              <a:cs typeface="+mn-cs"/>
            </a:endParaRPr>
          </a:p>
          <a:p>
            <a:r>
              <a:rPr lang="" sz="1200" kern="1200" dirty="0">
                <a:solidFill>
                  <a:schemeClr val="tx1"/>
                </a:solidFill>
                <a:effectLst/>
                <a:latin typeface="+mn-lt"/>
                <a:ea typeface="+mn-ea"/>
                <a:cs typeface="+mn-cs"/>
              </a:rPr>
              <a:t>EU27 chemical production declined by 1.6% between June and July 2026. Production weakened in most large producing countries, including Germany (-2.9%), France (-2.5%), Italy (-2.4%) and Poland (-3.0%), while developments were more favourable in Belgium (+0.4%), the Netherlands (+2.3%) and Spain (stable). The latest data therefore suggest that the sector remains fragile, with no broad-based recovery yet emerging across Europe's major chemical-producing countries</a:t>
            </a:r>
          </a:p>
          <a:p>
            <a:r>
              <a:rPr lang="" sz="1200" kern="1200" dirty="0">
                <a:solidFill>
                  <a:schemeClr val="tx1"/>
                </a:solidFill>
                <a:effectLst/>
                <a:latin typeface="+mn-lt"/>
                <a:ea typeface="+mn-ea"/>
                <a:cs typeface="+mn-cs"/>
              </a:rPr>
              <a:t> </a:t>
            </a:r>
          </a:p>
          <a:p>
            <a:r>
              <a:rPr lang="en-GB" sz="1200" u="sng" kern="1200" dirty="0">
                <a:solidFill>
                  <a:schemeClr val="tx1"/>
                </a:solidFill>
                <a:effectLst/>
                <a:latin typeface="+mn-lt"/>
                <a:ea typeface="+mn-ea"/>
                <a:cs typeface="+mn-cs"/>
              </a:rPr>
              <a:t>In summary</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EU27 chemical industry remains a multi-speed sector. Spain (+2.8%) is the only major producer recording solid growth, while France has stabilised and Poland remains broadly resilient. However, production continues to contract in most large producing countries, particularly the Netherlands (-5.0%), Belgium (-4.3%), and Italy (-3.3%), contributing to the overall 2.0% decline in EU27 chemical production.</a:t>
            </a:r>
            <a:endParaRPr lang=""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5F98232-B440-D5F3-5AF6-C7FE6B0A3E94}"/>
              </a:ext>
            </a:extLst>
          </p:cNvPr>
          <p:cNvSpPr>
            <a:spLocks noGrp="1"/>
          </p:cNvSpPr>
          <p:nvPr>
            <p:ph type="sldNum" sz="quarter" idx="5"/>
          </p:nvPr>
        </p:nvSpPr>
        <p:spPr/>
        <p:txBody>
          <a:bodyPr/>
          <a:lstStyle/>
          <a:p>
            <a:fld id="{ACDDE42F-E5B7-4D35-9EDA-31840E0659CD}" type="slidenum">
              <a:rPr lang="en-US" smtClean="0"/>
              <a:t>5</a:t>
            </a:fld>
            <a:endParaRPr lang="en-US"/>
          </a:p>
        </p:txBody>
      </p:sp>
    </p:spTree>
    <p:extLst>
      <p:ext uri="{BB962C8B-B14F-4D97-AF65-F5344CB8AC3E}">
        <p14:creationId xmlns:p14="http://schemas.microsoft.com/office/powerpoint/2010/main" val="1900030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7FAFC-60E7-D9B7-CE15-D0CEBC3E1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B8EB4-1C34-6442-A353-3ABC65815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FAD18-BB8C-E693-1259-0C0DE1AA0AAB}"/>
              </a:ext>
            </a:extLst>
          </p:cNvPr>
          <p:cNvSpPr>
            <a:spLocks noGrp="1"/>
          </p:cNvSpPr>
          <p:nvPr>
            <p:ph type="body" idx="1"/>
          </p:nvPr>
        </p:nvSpPr>
        <p:spPr/>
        <p:txBody>
          <a:bodyPr/>
          <a:lstStyle/>
          <a:p>
            <a:r>
              <a:rPr lang="en-US" sz="1200" b="1" kern="1200">
                <a:solidFill>
                  <a:schemeClr val="tx1"/>
                </a:solidFill>
                <a:effectLst/>
                <a:latin typeface="+mn-lt"/>
                <a:ea typeface="+mn-ea"/>
                <a:cs typeface="+mn-cs"/>
              </a:rPr>
              <a:t>6</a:t>
            </a:r>
            <a:r>
              <a:rPr lang="en-GB" sz="1200" b="1" kern="1200">
                <a:solidFill>
                  <a:schemeClr val="tx1"/>
                </a:solidFill>
                <a:effectLst/>
                <a:latin typeface="+mn-lt"/>
                <a:ea typeface="+mn-ea"/>
                <a:cs typeface="+mn-cs"/>
              </a:rPr>
              <a:t>. Other organic basic chemicals and polymers continue to weigh on EU27 chemical production</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Weaknesses remained concentrated in upstream chemical value chains. Production of other organic basic chemicals (-7.0%), polymers (-6.6%), and crop protection products (-9.7%) continued to decline, reflecting weak demand, global overcapacity and persistent competitiveness pressures. In contrast, other chemicals (+3.6%) and cosmetics (+1.4%) recorded growth, while consumer chemicals (-0.2%) remained broadly stable. Overall, consumer and specialty chemicals proved more resilient than upstream segments, highlighting the uneven performance across the industry</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data</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production declined by 1.6% between June and July 2026, with output falling in most product groups. Other organic basic chemicals were the main exception, recording growth of 4.7%. By contrast, crop protection products fell sharply by 9.4%, while polymers, paints and inks, other chemicals, soaps and detergents, and cosmetics also declined. Overall, the July data point to continued weakness across most chemical segments, despite the rebound in other organic basic chemicals</a:t>
            </a:r>
          </a:p>
          <a:p>
            <a:r>
              <a:rPr lang="" sz="1200" kern="1200">
                <a:solidFill>
                  <a:schemeClr val="tx1"/>
                </a:solidFill>
                <a:effectLst/>
                <a:latin typeface="+mn-lt"/>
                <a:ea typeface="+mn-ea"/>
                <a:cs typeface="+mn-cs"/>
              </a:rPr>
              <a:t> </a:t>
            </a:r>
          </a:p>
          <a:p>
            <a:r>
              <a:rPr lang="en-GB"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Compared with January-July 2025, the performance of EU27 chemical sectors remained highly uneven in January-July 2026. The weakest results continued to come from upstream chemicals, particularly other organic basic chemicals, polymers and crop protection products, reflecting persistent weakness in key industrial value chains. In contrast, several specialty and consumer chemical segments proved more resilient, supported by stronger end-market demand and lower exposure to the challenges affecting basic chemicals. </a:t>
            </a:r>
            <a:endParaRPr lang="" sz="1200" kern="1200">
              <a:solidFill>
                <a:schemeClr val="tx1"/>
              </a:solidFill>
              <a:effectLst/>
              <a:latin typeface="+mn-lt"/>
              <a:ea typeface="+mn-ea"/>
              <a:cs typeface="+mn-cs"/>
            </a:endParaRPr>
          </a:p>
          <a:p>
            <a:pPr algn="just"/>
            <a:endParaRPr lang="en-GB"/>
          </a:p>
        </p:txBody>
      </p:sp>
      <p:sp>
        <p:nvSpPr>
          <p:cNvPr id="4" name="Slide Number Placeholder 3">
            <a:extLst>
              <a:ext uri="{FF2B5EF4-FFF2-40B4-BE49-F238E27FC236}">
                <a16:creationId xmlns:a16="http://schemas.microsoft.com/office/drawing/2014/main" id="{CC6CDD3F-654A-10D2-E033-CFF2D27380E2}"/>
              </a:ext>
            </a:extLst>
          </p:cNvPr>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2002760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12B90-2477-59C3-F386-6CBA591A2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A52D2-D5D4-4EAD-9C27-5032FDCEB0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FA294B-150D-452C-E9A3-32B5E1A41144}"/>
              </a:ext>
            </a:extLst>
          </p:cNvPr>
          <p:cNvSpPr>
            <a:spLocks noGrp="1"/>
          </p:cNvSpPr>
          <p:nvPr>
            <p:ph type="body" idx="1"/>
          </p:nvPr>
        </p:nvSpPr>
        <p:spPr/>
        <p:txBody>
          <a:bodyPr/>
          <a:lstStyle/>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7. EU27 chemical sales rise, supported by higher prices</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EU27 chemical production declined by </a:t>
            </a:r>
            <a:r>
              <a:rPr lang="en-GB" sz="1200" b="1" kern="1200">
                <a:solidFill>
                  <a:schemeClr val="tx1"/>
                </a:solidFill>
                <a:effectLst/>
                <a:latin typeface="+mn-lt"/>
                <a:ea typeface="+mn-ea"/>
                <a:cs typeface="+mn-cs"/>
              </a:rPr>
              <a:t>2.0%</a:t>
            </a:r>
            <a:r>
              <a:rPr lang="en-GB" sz="1200" kern="1200">
                <a:solidFill>
                  <a:schemeClr val="tx1"/>
                </a:solidFill>
                <a:effectLst/>
                <a:latin typeface="+mn-lt"/>
                <a:ea typeface="+mn-ea"/>
                <a:cs typeface="+mn-cs"/>
              </a:rPr>
              <a:t> in January-July 2026 compared with the same period of 2025. After improving during the spring, output weakened again in June and July, with the production index falling to </a:t>
            </a:r>
            <a:r>
              <a:rPr lang="en-GB" sz="1200" b="1" kern="1200">
                <a:solidFill>
                  <a:schemeClr val="tx1"/>
                </a:solidFill>
                <a:effectLst/>
                <a:latin typeface="+mn-lt"/>
                <a:ea typeface="+mn-ea"/>
                <a:cs typeface="+mn-cs"/>
              </a:rPr>
              <a:t>82.8</a:t>
            </a:r>
            <a:r>
              <a:rPr lang="en-GB" sz="1200" kern="1200">
                <a:solidFill>
                  <a:schemeClr val="tx1"/>
                </a:solidFill>
                <a:effectLst/>
                <a:latin typeface="+mn-lt"/>
                <a:ea typeface="+mn-ea"/>
                <a:cs typeface="+mn-cs"/>
              </a:rPr>
              <a:t> in July. Physical output therefore remained well below its 2021 baseline, confirming that the sector has yet to achieve a sustained recovery. </a:t>
            </a:r>
            <a:endParaRPr lang="" sz="1200" kern="1200">
              <a:solidFill>
                <a:schemeClr val="tx1"/>
              </a:solidFill>
              <a:effectLst/>
              <a:latin typeface="+mn-lt"/>
              <a:ea typeface="+mn-ea"/>
              <a:cs typeface="+mn-cs"/>
            </a:endParaRPr>
          </a:p>
          <a:p>
            <a:r>
              <a:rPr lang="fr-BE"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Producer prices moved in the opposite direction, increasing by </a:t>
            </a:r>
            <a:r>
              <a:rPr lang="en-GB" sz="1200" b="1" kern="1200">
                <a:solidFill>
                  <a:schemeClr val="tx1"/>
                </a:solidFill>
                <a:effectLst/>
                <a:latin typeface="+mn-lt"/>
                <a:ea typeface="+mn-ea"/>
                <a:cs typeface="+mn-cs"/>
              </a:rPr>
              <a:t>5.1%</a:t>
            </a:r>
            <a:r>
              <a:rPr lang="en-GB" sz="1200" kern="1200">
                <a:solidFill>
                  <a:schemeClr val="tx1"/>
                </a:solidFill>
                <a:effectLst/>
                <a:latin typeface="+mn-lt"/>
                <a:ea typeface="+mn-ea"/>
                <a:cs typeface="+mn-cs"/>
              </a:rPr>
              <a:t> in January-July 2026 compared with the same period of 2025. The increase accelerated from April onwards, with the price index remaining above </a:t>
            </a:r>
            <a:r>
              <a:rPr lang="en-GB" sz="1200" b="1" kern="1200">
                <a:solidFill>
                  <a:schemeClr val="tx1"/>
                </a:solidFill>
                <a:effectLst/>
                <a:latin typeface="+mn-lt"/>
                <a:ea typeface="+mn-ea"/>
                <a:cs typeface="+mn-cs"/>
              </a:rPr>
              <a:t>130</a:t>
            </a:r>
            <a:r>
              <a:rPr lang="en-GB" sz="1200" kern="1200">
                <a:solidFill>
                  <a:schemeClr val="tx1"/>
                </a:solidFill>
                <a:effectLst/>
                <a:latin typeface="+mn-lt"/>
                <a:ea typeface="+mn-ea"/>
                <a:cs typeface="+mn-cs"/>
              </a:rPr>
              <a:t> in June and July </a:t>
            </a:r>
            <a:r>
              <a:rPr lang="en-US" sz="1200" kern="1200">
                <a:solidFill>
                  <a:schemeClr val="tx1"/>
                </a:solidFill>
                <a:effectLst/>
                <a:latin typeface="+mn-lt"/>
                <a:ea typeface="+mn-ea"/>
                <a:cs typeface="+mn-cs"/>
              </a:rPr>
              <a:t>(2021=100)</a:t>
            </a:r>
            <a:r>
              <a:rPr lang="en-GB" sz="1200" kern="1200">
                <a:solidFill>
                  <a:schemeClr val="tx1"/>
                </a:solidFill>
                <a:effectLst/>
                <a:latin typeface="+mn-lt"/>
                <a:ea typeface="+mn-ea"/>
                <a:cs typeface="+mn-cs"/>
              </a:rPr>
              <a:t>. Higher prices therefore supported turnover despite the continued contraction in production volumes. </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data, NACE 20. Sales data cover January–June 2026; production and producer-price data cover January–July 2026.</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Chemical sales increased by </a:t>
            </a:r>
            <a:r>
              <a:rPr lang="en-GB" sz="1200" b="1" kern="1200">
                <a:solidFill>
                  <a:schemeClr val="tx1"/>
                </a:solidFill>
                <a:effectLst/>
                <a:latin typeface="+mn-lt"/>
                <a:ea typeface="+mn-ea"/>
                <a:cs typeface="+mn-cs"/>
              </a:rPr>
              <a:t>2.1%</a:t>
            </a:r>
            <a:r>
              <a:rPr lang="en-GB" sz="1200" kern="1200">
                <a:solidFill>
                  <a:schemeClr val="tx1"/>
                </a:solidFill>
                <a:effectLst/>
                <a:latin typeface="+mn-lt"/>
                <a:ea typeface="+mn-ea"/>
                <a:cs typeface="+mn-cs"/>
              </a:rPr>
              <a:t> in January-June 2026 compared with January-June 2025. However, as production volumes declined while producer prices increased, the improvement in sales was driven primarily by higher prices rather than stronger physical demand. </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latest data point to a further weakening in operating conditions. Between June and July 2026, the production index declined from </a:t>
            </a:r>
            <a:r>
              <a:rPr lang="en-GB" sz="1200" b="1" kern="1200">
                <a:solidFill>
                  <a:schemeClr val="tx1"/>
                </a:solidFill>
                <a:effectLst/>
                <a:latin typeface="+mn-lt"/>
                <a:ea typeface="+mn-ea"/>
                <a:cs typeface="+mn-cs"/>
              </a:rPr>
              <a:t>84.2 to 82.8</a:t>
            </a:r>
            <a:r>
              <a:rPr lang="en-GB" sz="1200" kern="1200">
                <a:solidFill>
                  <a:schemeClr val="tx1"/>
                </a:solidFill>
                <a:effectLst/>
                <a:latin typeface="+mn-lt"/>
                <a:ea typeface="+mn-ea"/>
                <a:cs typeface="+mn-cs"/>
              </a:rPr>
              <a:t>, while the producer price index eased from </a:t>
            </a:r>
            <a:r>
              <a:rPr lang="en-GB" sz="1200" b="1" kern="1200">
                <a:solidFill>
                  <a:schemeClr val="tx1"/>
                </a:solidFill>
                <a:effectLst/>
                <a:latin typeface="+mn-lt"/>
                <a:ea typeface="+mn-ea"/>
                <a:cs typeface="+mn-cs"/>
              </a:rPr>
              <a:t>131.6 to 130.2</a:t>
            </a:r>
            <a:r>
              <a:rPr lang="en-GB" sz="1200" kern="1200">
                <a:solidFill>
                  <a:schemeClr val="tx1"/>
                </a:solidFill>
                <a:effectLst/>
                <a:latin typeface="+mn-lt"/>
                <a:ea typeface="+mn-ea"/>
                <a:cs typeface="+mn-cs"/>
              </a:rPr>
              <a:t>. Sales data for July were not yet available. The simultaneous decline in output and prices suggests that the price support observed during the spring began to moderate, while physical production continued to weaken.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Compared with the same periods of 2025, EU27 chemical sales increased in the first half of 2026, while production declined in the first seven months. The increase in turnover was therefore primarily </a:t>
            </a:r>
            <a:r>
              <a:rPr lang="en-GB" sz="1200" b="1" kern="1200">
                <a:solidFill>
                  <a:schemeClr val="tx1"/>
                </a:solidFill>
                <a:effectLst/>
                <a:latin typeface="+mn-lt"/>
                <a:ea typeface="+mn-ea"/>
                <a:cs typeface="+mn-cs"/>
              </a:rPr>
              <a:t>price-driven</a:t>
            </a:r>
            <a:r>
              <a:rPr lang="en-GB" sz="1200" kern="1200">
                <a:solidFill>
                  <a:schemeClr val="tx1"/>
                </a:solidFill>
                <a:effectLst/>
                <a:latin typeface="+mn-lt"/>
                <a:ea typeface="+mn-ea"/>
                <a:cs typeface="+mn-cs"/>
              </a:rPr>
              <a:t>, rather than the result of stronger physical output. The latest monthly data reinforce this fragile picture, with production weakening further in July and producer prices easing slightly from their June peak.</a:t>
            </a:r>
            <a:endParaRPr lang="" sz="1200" kern="1200">
              <a:solidFill>
                <a:schemeClr val="tx1"/>
              </a:solidFill>
              <a:effectLst/>
              <a:latin typeface="+mn-lt"/>
              <a:ea typeface="+mn-ea"/>
              <a:cs typeface="+mn-cs"/>
            </a:endParaRPr>
          </a:p>
          <a:p>
            <a:pPr marL="228600" indent="0" algn="just">
              <a:buFont typeface="Wingdings" panose="05000000000000000000" pitchFamily="2" charset="2"/>
              <a:buNone/>
            </a:pPr>
            <a:endParaRPr lang="en-GB"/>
          </a:p>
        </p:txBody>
      </p:sp>
      <p:sp>
        <p:nvSpPr>
          <p:cNvPr id="4" name="Slide Number Placeholder 3">
            <a:extLst>
              <a:ext uri="{FF2B5EF4-FFF2-40B4-BE49-F238E27FC236}">
                <a16:creationId xmlns:a16="http://schemas.microsoft.com/office/drawing/2014/main" id="{3E53E13D-B7CC-F14F-D68B-C888CCC33DDF}"/>
              </a:ext>
            </a:extLst>
          </p:cNvPr>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1338127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A7FBF-560C-3E1C-8450-911E50C00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F9DC5-DF84-D80E-D048-301B9054CC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C81FE0-8A1C-8154-0385-0F98929DD00E}"/>
              </a:ext>
            </a:extLst>
          </p:cNvPr>
          <p:cNvSpPr>
            <a:spLocks noGrp="1"/>
          </p:cNvSpPr>
          <p:nvPr>
            <p:ph type="body" idx="1"/>
          </p:nvPr>
        </p:nvSpPr>
        <p:spPr/>
        <p:txBody>
          <a:bodyPr/>
          <a:lstStyle/>
          <a:p>
            <a:r>
              <a:rPr lang="" sz="1200" b="1" kern="1200">
                <a:solidFill>
                  <a:schemeClr val="tx1"/>
                </a:solidFill>
                <a:effectLst/>
                <a:latin typeface="+mn-lt"/>
                <a:ea typeface="+mn-ea"/>
                <a:cs typeface="+mn-cs"/>
              </a:rPr>
              <a:t>8. Global chemical production: China remains the main growth engine while most mature regions remain under pressure</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Global chemical production continued to expand in 2026, but at a much slower pace than in previous years. After increasing by 3.8% in 2025, global output rose by only 1.0% year-on-year in January-July 2026. The latest data confirm that growth remains highly concentrated in a limited number of markets, while most mature chemical-producing regions continue to face weak demand, excess capacity, competitiveness challenges and subdued industrial activity. </a:t>
            </a:r>
          </a:p>
          <a:p>
            <a:r>
              <a:rPr lang="fr-BE"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China remained the main contributor to global growth, with chemical production increasing by 3.8% in January-July 2026. Its production index reached 138, compared with 111 for world production overall, highlighting China's continuing role as the dominant growth engine of the global chemical industry.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By contrast, production declined across most advanced chemical-producing regions. The EU27 (-2.0%), United States (-2.1%), Germany (-2.7%), Japan (-3.8%), Brazil (-3.1%) and Russia (-2.6%) all recorded lower output compared with the same period of 2025. These results underline the persistent weakness affecting many traditional chemical-producing economies.</a:t>
            </a:r>
          </a:p>
          <a:p>
            <a:r>
              <a:rPr lang="fr-BE"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Outside China, performance across Asia remained mixed. South Korea broadly stabilised production, while India recorded little change compared with the previous year. Although both countries outperformed most mature regions, neither matched the growth momentum seen in China. As a result, global chemical growth continues to rely disproportionately on Chinese demand and production expansion</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and Chemdata, Nace 20.</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latest monthly data suggest a further loss of momentum in global chemical production. Between June and July 2026, world chemical output declined by 0.4%. Production weakened in most major producing regions, including the EU27 (-1.6%), Germany (-3.0%), the United States (-1.0%), Brazil (-0.8%), and Russia (-3.4%). China also recorded a slight decline (-0.2%), although it remained well above the production levels of other major regions. In contrast, Japan (+3.0%) rebounded and South Korea was stable, highlighting the continued divergence in regional performance. </a:t>
            </a:r>
          </a:p>
          <a:p>
            <a:r>
              <a:rPr lang="fr-BE" sz="1200" u="none" strike="noStrike"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Compared with January-July 2025, global chemical production continued to grow in January-July 2026, but growth was increasingly concentrated in China, while most mature chemical-producing regions experienced declining output. The comparison highlights a widening gap between China's expanding chemical industry and the more challenging conditions facing Europe, North America, Japan and other traditional producing regions. Overall, weak demand, overcapacity and competitiveness pressures continue to constrain growth across much of the global chemical industry</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55B9AF5C-62BF-DB91-7727-3EE12BA9410D}"/>
              </a:ext>
            </a:extLst>
          </p:cNvPr>
          <p:cNvSpPr>
            <a:spLocks noGrp="1"/>
          </p:cNvSpPr>
          <p:nvPr>
            <p:ph type="sldNum" sz="quarter" idx="5"/>
          </p:nvPr>
        </p:nvSpPr>
        <p:spPr/>
        <p:txBody>
          <a:bodyPr/>
          <a:lstStyle/>
          <a:p>
            <a:fld id="{ACDDE42F-E5B7-4D35-9EDA-31840E0659CD}" type="slidenum">
              <a:rPr lang="en-US" smtClean="0"/>
              <a:t>8</a:t>
            </a:fld>
            <a:endParaRPr lang="en-US"/>
          </a:p>
        </p:txBody>
      </p:sp>
    </p:spTree>
    <p:extLst>
      <p:ext uri="{BB962C8B-B14F-4D97-AF65-F5344CB8AC3E}">
        <p14:creationId xmlns:p14="http://schemas.microsoft.com/office/powerpoint/2010/main" val="2966814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8140E-789D-5303-667A-506B3828E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A4AC2-AA1B-FA3C-08AE-68EA4E7234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D2268-3C53-86DD-298C-3371FCC78A75}"/>
              </a:ext>
            </a:extLst>
          </p:cNvPr>
          <p:cNvSpPr>
            <a:spLocks noGrp="1"/>
          </p:cNvSpPr>
          <p:nvPr>
            <p:ph type="body" idx="1"/>
          </p:nvPr>
        </p:nvSpPr>
        <p:spPr/>
        <p:txBody>
          <a:bodyPr/>
          <a:lstStyle/>
          <a:p>
            <a:r>
              <a:rPr lang="en-US" sz="1200" b="1" kern="1200">
                <a:solidFill>
                  <a:schemeClr val="tx1"/>
                </a:solidFill>
                <a:effectLst/>
                <a:latin typeface="+mn-lt"/>
                <a:ea typeface="+mn-ea"/>
                <a:cs typeface="+mn-cs"/>
              </a:rPr>
              <a:t>10</a:t>
            </a:r>
            <a:r>
              <a:rPr lang="en-GB" sz="1200" b="1" kern="1200">
                <a:solidFill>
                  <a:schemeClr val="tx1"/>
                </a:solidFill>
                <a:effectLst/>
                <a:latin typeface="+mn-lt"/>
                <a:ea typeface="+mn-ea"/>
                <a:cs typeface="+mn-cs"/>
              </a:rPr>
              <a:t>-1. Export value falls as the US market drives the downturn</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exports declined by 4.2% in January-July 2026 compared with the same period of 2025. The deterioration was driven primarily by a €6.3 billion fall in exports to the United States, which accounted for most of the overall decline. At the same time, other organic basic chemicals remained the weakest export segment, with exports falling by €6.2 billion. Higher exports to China, the United Kingdom, Switzerland and Türkiye provided only a partial offset, leaving overall export performance under pressure.</a:t>
            </a: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CFF3452E-0360-DA1A-344D-D7FB9DDE9AA7}"/>
              </a:ext>
            </a:extLst>
          </p:cNvPr>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2735684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C3664-1E62-FF6B-71D0-A9AE6303D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25D71-2C10-6ED7-AF1C-2DAA235DF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1AFFF7-6E5A-9E10-74B4-ED865FDCAE35}"/>
              </a:ext>
            </a:extLst>
          </p:cNvPr>
          <p:cNvSpPr>
            <a:spLocks noGrp="1"/>
          </p:cNvSpPr>
          <p:nvPr>
            <p:ph type="body" idx="1"/>
          </p:nvPr>
        </p:nvSpPr>
        <p:spPr/>
        <p:txBody>
          <a:bodyPr/>
          <a:lstStyle/>
          <a:p>
            <a:r>
              <a:rPr lang="en-GB" sz="1200" b="1" kern="1200">
                <a:solidFill>
                  <a:schemeClr val="tx1"/>
                </a:solidFill>
                <a:effectLst/>
                <a:latin typeface="+mn-lt"/>
                <a:ea typeface="+mn-ea"/>
                <a:cs typeface="+mn-cs"/>
              </a:rPr>
              <a:t>10-2. Export volumes weaken, driven by other organic basic chemicals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export volumes declined by 5.8% in January-July 2026 compared with the same period of 2025. The downturn was driven primarily by other organic basic chemicals, which accounted for around 86% of the overall decline in export volumes, while polymers and basic inorganics also weakened. By contrast, specialty chemical exports remained broadly stable and consumer chemicals recorded modest growth. The decline was broad-based across several key export markets, including the United States, the United Kingdom, and Türkiye, pointing to softer external demand rather than weakness in a single destination</a:t>
            </a:r>
            <a:endParaRPr lang="en-GB"/>
          </a:p>
        </p:txBody>
      </p:sp>
      <p:sp>
        <p:nvSpPr>
          <p:cNvPr id="4" name="Slide Number Placeholder 3">
            <a:extLst>
              <a:ext uri="{FF2B5EF4-FFF2-40B4-BE49-F238E27FC236}">
                <a16:creationId xmlns:a16="http://schemas.microsoft.com/office/drawing/2014/main" id="{DCF2A295-B24B-A12A-C4A2-8B46EA2F1105}"/>
              </a:ext>
            </a:extLst>
          </p:cNvPr>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327667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13767-4A2C-9310-490D-687A43122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F4492-4E55-BF2D-5F25-E8ACD3C867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2B040-E5BE-50E1-CDB4-5DE220ACEAC2}"/>
              </a:ext>
            </a:extLst>
          </p:cNvPr>
          <p:cNvSpPr>
            <a:spLocks noGrp="1"/>
          </p:cNvSpPr>
          <p:nvPr>
            <p:ph type="body" idx="1"/>
          </p:nvPr>
        </p:nvSpPr>
        <p:spPr/>
        <p:txBody>
          <a:bodyPr/>
          <a:lstStyle/>
          <a:p>
            <a:r>
              <a:rPr lang="en-GB" sz="1200" b="1" kern="1200">
                <a:solidFill>
                  <a:schemeClr val="tx1"/>
                </a:solidFill>
                <a:effectLst/>
                <a:latin typeface="+mn-lt"/>
                <a:ea typeface="+mn-ea"/>
                <a:cs typeface="+mn-cs"/>
              </a:rPr>
              <a:t>10-3. Import value declines across major upstream segments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imports declined by 3.1% in January-July 2026 compared with the same period of 2025, reflecting weaker demand for upstream chemical products. The contraction was driven primarily by other organic basic chemicals, polymers, and basic inorganics, while specialty and consumer chemicals remained more resilient. Geographically, the decline was concentrated in imports from the United States and the United Kingdom, although this was partly offset by a €1.4 billion increase in imports from India and continued growth from China. Overall, the data point to weaker demand for industrial chemical intermediates and a gradual shift in sourcing patterns toward Asian suppliers.</a:t>
            </a: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AA187F6B-15C9-4C9B-CBDB-0BB116FA2B3C}"/>
              </a:ext>
            </a:extLst>
          </p:cNvPr>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3268405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8F50-6901-8D72-7713-07936A89D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57834A-0D5D-81D6-B979-404C1B22FD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A745D8-9584-1194-A1E2-DEA67DBA2518}"/>
              </a:ext>
            </a:extLst>
          </p:cNvPr>
          <p:cNvSpPr>
            <a:spLocks noGrp="1"/>
          </p:cNvSpPr>
          <p:nvPr>
            <p:ph type="body" idx="1"/>
          </p:nvPr>
        </p:nvSpPr>
        <p:spPr/>
        <p:txBody>
          <a:bodyPr/>
          <a:lstStyle/>
          <a:p>
            <a:r>
              <a:rPr lang="en-GB" sz="1200" b="1" kern="1200">
                <a:solidFill>
                  <a:schemeClr val="tx1"/>
                </a:solidFill>
                <a:effectLst/>
                <a:latin typeface="+mn-lt"/>
                <a:ea typeface="+mn-ea"/>
                <a:cs typeface="+mn-cs"/>
              </a:rPr>
              <a:t>10-4. Import volumes contract sharply, driven by basic inorganics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import volumes declined by 11.9% in January-July 2026 compared with the same period of 2025, almost twice the decline recorded in import values. The contraction was concentrated in basic inorganics, which accounted for around 83% of the overall reduction in import volumes, highlighting particularly weak European demand for upstream chemical inputs. Lower imports from the United Kingdom and the United States contributed to the decline, while stronger imports from China partly offset the reduction. Overall, the narrower volume deficit reflects weaker import demand rather than stronger export competitiveness.</a:t>
            </a: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944ADE7A-55A9-23E3-14D5-0DC0B7264A4F}"/>
              </a:ext>
            </a:extLst>
          </p:cNvPr>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2159525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6B374-1DC2-EE4E-C139-7583E71CC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4B4F5-755E-6AE3-E65D-7DDDE41A2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AF0320-8EC0-1809-C552-EA4411C94A6B}"/>
              </a:ext>
            </a:extLst>
          </p:cNvPr>
          <p:cNvSpPr>
            <a:spLocks noGrp="1"/>
          </p:cNvSpPr>
          <p:nvPr>
            <p:ph type="body" idx="1"/>
          </p:nvPr>
        </p:nvSpPr>
        <p:spPr/>
        <p:txBody>
          <a:bodyPr/>
          <a:lstStyle/>
          <a:p>
            <a:r>
              <a:rPr lang="en-GB" sz="1200" b="1" kern="1200">
                <a:solidFill>
                  <a:schemeClr val="tx1"/>
                </a:solidFill>
                <a:effectLst/>
                <a:latin typeface="+mn-lt"/>
                <a:ea typeface="+mn-ea"/>
                <a:cs typeface="+mn-cs"/>
              </a:rPr>
              <a:t>10-5. Trade surplus narrows as exports fall faster than imports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extra-EU27 chemical trade surplus declined by €2.2 billion, from €23.6 billion in January-July 2025 to €21.4 billion in January-July 2026, as exports fell faster than imports. The deterioration was driven primarily by other organic basic chemicals, where the trade deficit widened by €4.1 billion, and by a weaker trade balance with the United States, which deteriorated by €3.8 billion. These losses were partly offset by stronger balances in basic inorganics and polymers, as well as an improvement in trade with the United Kingdom. Overall, the data highlight continued pressure on upstream chemical value chains and a less favourable external trade environment for the EU27 chemical industry.</a:t>
            </a:r>
          </a:p>
          <a:p>
            <a:endParaRPr lang=""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9C340C1-AE9D-368F-4F56-9180D6FBFDB4}"/>
              </a:ext>
            </a:extLst>
          </p:cNvPr>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1444071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F024F-8E6E-5CF1-71AC-999E3A9723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64339-0625-BE30-F4D0-9C5E62EDE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B8D06-2A2F-6F4B-0EBE-6FD507830DED}"/>
              </a:ext>
            </a:extLst>
          </p:cNvPr>
          <p:cNvSpPr>
            <a:spLocks noGrp="1"/>
          </p:cNvSpPr>
          <p:nvPr>
            <p:ph type="body" idx="1"/>
          </p:nvPr>
        </p:nvSpPr>
        <p:spPr/>
        <p:txBody>
          <a:bodyPr/>
          <a:lstStyle/>
          <a:p>
            <a:r>
              <a:rPr lang="en-GB" sz="1200" b="1" kern="1200">
                <a:solidFill>
                  <a:schemeClr val="tx1"/>
                </a:solidFill>
                <a:effectLst/>
                <a:latin typeface="+mn-lt"/>
                <a:ea typeface="+mn-ea"/>
                <a:cs typeface="+mn-cs"/>
              </a:rPr>
              <a:t>10-6. Volume deficit narrows as imports contract much faster than exports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extra-EU27 chemical trade deficit in volume terms improved by 4.1 million tonnes, narrowing from 7.1 million tonnes in January-July 2025 to 3.0 million tonnes in January-July 2026. The improvement was driven primarily by basic inorganics, where the volume balance strengthened by 5.7 million tonnes, more than offsetting weaker balances in other organic basic chemicals and specialty chemicals. Geographically, the volume position improved with the United Kingdom and the United States, while the deficit with China widened by 1.5 million tonnes as imports from China continued to increase. Overall, the smaller volume deficit reflects a sharp contraction in imports rather than stronger export competitiveness.</a:t>
            </a:r>
          </a:p>
          <a:p>
            <a:endParaRPr lang="en-GB"/>
          </a:p>
        </p:txBody>
      </p:sp>
      <p:sp>
        <p:nvSpPr>
          <p:cNvPr id="4" name="Slide Number Placeholder 3">
            <a:extLst>
              <a:ext uri="{FF2B5EF4-FFF2-40B4-BE49-F238E27FC236}">
                <a16:creationId xmlns:a16="http://schemas.microsoft.com/office/drawing/2014/main" id="{2776C7A2-88DC-75FC-2D7E-21E9B1CC98CC}"/>
              </a:ext>
            </a:extLst>
          </p:cNvPr>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2560842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31625-7D1E-E075-CD79-96BA79197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71FE15-0CA2-F58F-464D-3AE9784D0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1D69C-D366-4EBB-7EC9-B515E4FD4AC6}"/>
              </a:ext>
            </a:extLst>
          </p:cNvPr>
          <p:cNvSpPr>
            <a:spLocks noGrp="1"/>
          </p:cNvSpPr>
          <p:nvPr>
            <p:ph type="body" idx="1"/>
          </p:nvPr>
        </p:nvSpPr>
        <p:spPr/>
        <p:txBody>
          <a:bodyPr/>
          <a:lstStyle/>
          <a:p>
            <a:endParaRPr lang="en-GB" dirty="0"/>
          </a:p>
          <a:p>
            <a:endParaRPr lang="en-GB" dirty="0"/>
          </a:p>
          <a:p>
            <a:r>
              <a:rPr lang="en-GB" sz="1200" b="1" kern="1200" dirty="0">
                <a:solidFill>
                  <a:schemeClr val="tx1"/>
                </a:solidFill>
                <a:effectLst/>
                <a:latin typeface="+mn-lt"/>
                <a:ea typeface="+mn-ea"/>
                <a:cs typeface="+mn-cs"/>
              </a:rPr>
              <a:t>9. EU27 chemical trade performance January–July 2026 versus January–July 2025</a:t>
            </a:r>
            <a:endParaRPr lang=""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Executive overview</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EU27 chemical trade weakened in the first seven months of 2026. Export values declined by 4.2%, while imports fell by 3.1%, reducing the extra-EU27 chemical trade surplus by €2.2 billion to €21.4 billion. The deterioration was driven primarily by lower exports of other organic basic chemicals and weaker sales to the United States. At the same time, import values fell as demand for upstream chemical products weakened, particularly imports from the United States and the United Kingdom</a:t>
            </a:r>
            <a:r>
              <a:rPr lang="en-US" sz="1200" kern="1200" dirty="0">
                <a:solidFill>
                  <a:schemeClr val="tx1"/>
                </a:solidFill>
                <a:effectLst/>
                <a:latin typeface="+mn-lt"/>
                <a:ea typeface="+mn-ea"/>
                <a:cs typeface="+mn-cs"/>
              </a:rPr>
              <a:t>.</a:t>
            </a:r>
            <a:endParaRPr lang=""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EU27 chemical trade weakened in both value and volume terms during January-July 2026. Export performance deteriorated as demand weakened in key markets, particularly the United States, while import volumes contracted sharply, reflecting weaker European demand for upstream chemical products. As a result, the value trade surplus narrowed, even though the volume deficit improved.</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fr-BE" sz="1200" b="1" u="sng" kern="1200" dirty="0">
                <a:solidFill>
                  <a:schemeClr val="tx1"/>
                </a:solidFill>
                <a:effectLst/>
                <a:latin typeface="+mn-lt"/>
                <a:ea typeface="+mn-ea"/>
                <a:cs typeface="+mn-cs"/>
              </a:rPr>
              <a:t>In </a:t>
            </a:r>
            <a:r>
              <a:rPr lang="fr-BE" sz="1200" b="1" u="sng" kern="1200" dirty="0" err="1">
                <a:solidFill>
                  <a:schemeClr val="tx1"/>
                </a:solidFill>
                <a:effectLst/>
                <a:latin typeface="+mn-lt"/>
                <a:ea typeface="+mn-ea"/>
                <a:cs typeface="+mn-cs"/>
              </a:rPr>
              <a:t>summary</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Exports remained under pressure, led by lower sales of other organic basic chemicals and weaker demand from the United States. </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Import volumes contracted sharply, mainly because purchases of basic inorganic products declined significantly. </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narrower volume deficit does not indicate stronger competitiveness; it reflects weaker import demand rather than stronger export performance. </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Trade conditions remained challenging, with upstream chemical value chains accounting for most of the deterioration in EU27 trade performance.</a:t>
            </a:r>
            <a:endParaRPr lang=""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1FD10521-102E-2400-8373-7A4DAE42422B}"/>
              </a:ext>
            </a:extLst>
          </p:cNvPr>
          <p:cNvSpPr>
            <a:spLocks noGrp="1"/>
          </p:cNvSpPr>
          <p:nvPr>
            <p:ph type="sldNum" sz="quarter" idx="5"/>
          </p:nvPr>
        </p:nvSpPr>
        <p:spPr/>
        <p:txBody>
          <a:bodyPr/>
          <a:lstStyle/>
          <a:p>
            <a:fld id="{ACDDE42F-E5B7-4D35-9EDA-31840E0659CD}" type="slidenum">
              <a:rPr lang="en-US" smtClean="0"/>
              <a:t>15</a:t>
            </a:fld>
            <a:endParaRPr lang="en-US"/>
          </a:p>
        </p:txBody>
      </p:sp>
    </p:spTree>
    <p:extLst>
      <p:ext uri="{BB962C8B-B14F-4D97-AF65-F5344CB8AC3E}">
        <p14:creationId xmlns:p14="http://schemas.microsoft.com/office/powerpoint/2010/main" val="782145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fld id="{ACDDE42F-E5B7-4D35-9EDA-31840E0659CD}" type="slidenum">
              <a:rPr lang="en-US" smtClean="0"/>
              <a:t>16</a:t>
            </a:fld>
            <a:endParaRPr lang="en-US"/>
          </a:p>
        </p:txBody>
      </p:sp>
    </p:spTree>
    <p:extLst>
      <p:ext uri="{BB962C8B-B14F-4D97-AF65-F5344CB8AC3E}">
        <p14:creationId xmlns:p14="http://schemas.microsoft.com/office/powerpoint/2010/main" val="517709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solidFill>
        <a:effectLst/>
      </p:bgPr>
    </p:bg>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C838A4D1-5773-1E45-8381-BAFD532C58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14184" y="0"/>
            <a:ext cx="11977816" cy="687718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8239"/>
            <a:ext cx="6215743" cy="6885427"/>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4637822" cy="2387600"/>
          </a:xfrm>
        </p:spPr>
        <p:txBody>
          <a:bodyPr anchor="b">
            <a:noAutofit/>
          </a:bodyPr>
          <a:lstStyle>
            <a:lvl1pPr algn="l">
              <a:defRPr sz="5000" b="0">
                <a:solidFill>
                  <a:schemeClr val="bg1"/>
                </a:solidFill>
              </a:defRPr>
            </a:lvl1pPr>
          </a:lstStyle>
          <a:p>
            <a:r>
              <a:rPr lang="en-GB" noProof="0" err="1"/>
              <a:t>Modifiez</a:t>
            </a:r>
            <a:r>
              <a:rPr lang="en-GB" noProof="0"/>
              <a:t>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4637822"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err="1"/>
              <a:t>Modifiez</a:t>
            </a:r>
            <a:r>
              <a:rPr lang="en-GB" noProof="0"/>
              <a:t>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4036" y="6356350"/>
            <a:ext cx="472222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a:t>Notes and references</a:t>
            </a:r>
          </a:p>
        </p:txBody>
      </p:sp>
      <p:sp>
        <p:nvSpPr>
          <p:cNvPr id="11" name="Rectangle 10">
            <a:extLst>
              <a:ext uri="{FF2B5EF4-FFF2-40B4-BE49-F238E27FC236}">
                <a16:creationId xmlns:a16="http://schemas.microsoft.com/office/drawing/2014/main" id="{23914A53-251C-694B-84E8-172BEC48FBED}"/>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2" name="Groupe 11">
            <a:extLst>
              <a:ext uri="{FF2B5EF4-FFF2-40B4-BE49-F238E27FC236}">
                <a16:creationId xmlns:a16="http://schemas.microsoft.com/office/drawing/2014/main" id="{80373DDD-E414-6949-9CF6-B348FA2B1817}"/>
              </a:ext>
            </a:extLst>
          </p:cNvPr>
          <p:cNvGrpSpPr/>
          <p:nvPr userDrawn="1"/>
        </p:nvGrpSpPr>
        <p:grpSpPr>
          <a:xfrm>
            <a:off x="29817" y="2958007"/>
            <a:ext cx="2017602" cy="1210560"/>
            <a:chOff x="-16257" y="3428518"/>
            <a:chExt cx="2484783" cy="1490868"/>
          </a:xfrm>
        </p:grpSpPr>
        <p:pic>
          <p:nvPicPr>
            <p:cNvPr id="14" name="Image 13">
              <a:extLst>
                <a:ext uri="{FF2B5EF4-FFF2-40B4-BE49-F238E27FC236}">
                  <a16:creationId xmlns:a16="http://schemas.microsoft.com/office/drawing/2014/main" id="{A762E0C2-1A64-4E49-864F-244F611398D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5" name="Image 14">
              <a:extLst>
                <a:ext uri="{FF2B5EF4-FFF2-40B4-BE49-F238E27FC236}">
                  <a16:creationId xmlns:a16="http://schemas.microsoft.com/office/drawing/2014/main" id="{500438FC-73AD-A449-A656-1AA6A085ED3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9" name="Picture 11">
            <a:extLst>
              <a:ext uri="{FF2B5EF4-FFF2-40B4-BE49-F238E27FC236}">
                <a16:creationId xmlns:a16="http://schemas.microsoft.com/office/drawing/2014/main" id="{D8F49216-84E6-6048-80DE-18278BA529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
            <a:ext cx="8356921" cy="6868951"/>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6716353" cy="2387600"/>
          </a:xfrm>
        </p:spPr>
        <p:txBody>
          <a:bodyPr anchor="b">
            <a:noAutofit/>
          </a:bodyPr>
          <a:lstStyle>
            <a:lvl1pPr algn="l">
              <a:defRPr sz="5000" b="0">
                <a:solidFill>
                  <a:schemeClr val="bg1"/>
                </a:solidFill>
              </a:defRPr>
            </a:lvl1pPr>
          </a:lstStyle>
          <a:p>
            <a:r>
              <a:rPr lang="en-GB" noProof="0"/>
              <a:t>Modifiez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6716353"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Modifiez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5449" y="6356350"/>
            <a:ext cx="6799339"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a:t>Notes and references</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indent="0" algn="ctr">
              <a:buNone/>
              <a:defRPr/>
            </a:lvl1pPr>
          </a:lstStyle>
          <a:p>
            <a:r>
              <a:rPr lang="en-GB" noProof="0"/>
              <a:t> Click to add a background image</a:t>
            </a:r>
          </a:p>
        </p:txBody>
      </p:sp>
      <p:sp>
        <p:nvSpPr>
          <p:cNvPr id="21" name="Rectangle 20">
            <a:extLst>
              <a:ext uri="{FF2B5EF4-FFF2-40B4-BE49-F238E27FC236}">
                <a16:creationId xmlns:a16="http://schemas.microsoft.com/office/drawing/2014/main" id="{E3BBCAF0-204B-0E4A-8A87-AC98A77A91EC}"/>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3" name="Groupe 12">
            <a:extLst>
              <a:ext uri="{FF2B5EF4-FFF2-40B4-BE49-F238E27FC236}">
                <a16:creationId xmlns:a16="http://schemas.microsoft.com/office/drawing/2014/main" id="{5CAC0EAE-33CB-9A47-B219-434C036C46A8}"/>
              </a:ext>
            </a:extLst>
          </p:cNvPr>
          <p:cNvGrpSpPr/>
          <p:nvPr userDrawn="1"/>
        </p:nvGrpSpPr>
        <p:grpSpPr>
          <a:xfrm>
            <a:off x="29817" y="2958007"/>
            <a:ext cx="2017602" cy="1210560"/>
            <a:chOff x="-16257" y="3428518"/>
            <a:chExt cx="2484783" cy="1490868"/>
          </a:xfrm>
        </p:grpSpPr>
        <p:pic>
          <p:nvPicPr>
            <p:cNvPr id="15" name="Image 14">
              <a:extLst>
                <a:ext uri="{FF2B5EF4-FFF2-40B4-BE49-F238E27FC236}">
                  <a16:creationId xmlns:a16="http://schemas.microsoft.com/office/drawing/2014/main" id="{1C279503-E93F-F646-BB40-36511BD1C81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6" name="Image 15">
              <a:extLst>
                <a:ext uri="{FF2B5EF4-FFF2-40B4-BE49-F238E27FC236}">
                  <a16:creationId xmlns:a16="http://schemas.microsoft.com/office/drawing/2014/main" id="{7194F7B5-F8DB-904F-BE2D-D91CAAB9C8A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err="1"/>
              <a:t>Modifiez</a:t>
            </a:r>
            <a:r>
              <a:rPr lang="en-GB" noProof="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8" name="Espace réservé de la date 7">
            <a:extLst>
              <a:ext uri="{FF2B5EF4-FFF2-40B4-BE49-F238E27FC236}">
                <a16:creationId xmlns:a16="http://schemas.microsoft.com/office/drawing/2014/main" id="{DA8895F0-C26C-5A4A-8391-8C819B8D5AAF}"/>
              </a:ext>
            </a:extLst>
          </p:cNvPr>
          <p:cNvSpPr>
            <a:spLocks noGrp="1"/>
          </p:cNvSpPr>
          <p:nvPr>
            <p:ph type="dt" sz="half" idx="10"/>
          </p:nvPr>
        </p:nvSpPr>
        <p:spPr/>
        <p:txBody>
          <a:bodyPr/>
          <a:lstStyle/>
          <a:p>
            <a:endParaRPr lang="en-GB" noProof="0">
              <a:solidFill>
                <a:schemeClr val="tx1">
                  <a:lumMod val="65000"/>
                  <a:lumOff val="35000"/>
                </a:schemeClr>
              </a:solidFill>
            </a:endParaRPr>
          </a:p>
        </p:txBody>
      </p:sp>
      <p:sp>
        <p:nvSpPr>
          <p:cNvPr id="9" name="Espace réservé du numéro de diapositive 8">
            <a:extLst>
              <a:ext uri="{FF2B5EF4-FFF2-40B4-BE49-F238E27FC236}">
                <a16:creationId xmlns:a16="http://schemas.microsoft.com/office/drawing/2014/main" id="{3F7DC961-B734-AB40-850C-58E18F6035B0}"/>
              </a:ext>
            </a:extLst>
          </p:cNvPr>
          <p:cNvSpPr>
            <a:spLocks noGrp="1"/>
          </p:cNvSpPr>
          <p:nvPr>
            <p:ph type="sldNum" sz="quarter" idx="11"/>
          </p:nvPr>
        </p:nvSpPr>
        <p:spPr/>
        <p:txBody>
          <a:bodyPr/>
          <a:lstStyle/>
          <a:p>
            <a:fld id="{8830446B-4C1B-488A-AF43-F715FC8527F7}" type="slidenum">
              <a:rPr lang="en-GB" noProof="0" smtClean="0"/>
              <a:pPr/>
              <a:t>‹#›</a:t>
            </a:fld>
            <a:endParaRPr lang="en-GB" noProof="0"/>
          </a:p>
        </p:txBody>
      </p:sp>
      <p:sp>
        <p:nvSpPr>
          <p:cNvPr id="12" name="Espace réservé du texte 6">
            <a:extLst>
              <a:ext uri="{FF2B5EF4-FFF2-40B4-BE49-F238E27FC236}">
                <a16:creationId xmlns:a16="http://schemas.microsoft.com/office/drawing/2014/main" id="{9799B9CE-F14A-404A-8002-98489942A78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255E6837-6AC0-A844-B106-CD916858EA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331" y="0"/>
            <a:ext cx="12082670" cy="685703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1"/>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GB" noProof="0" smtClean="0"/>
              <a:pPr/>
              <a:t>‹#›</a:t>
            </a:fld>
            <a:endParaRPr lang="en-GB" noProof="0">
              <a:solidFill>
                <a:schemeClr val="bg1"/>
              </a:solidFill>
            </a:endParaRP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9" name="Espace réservé du texte 6">
            <a:extLst>
              <a:ext uri="{FF2B5EF4-FFF2-40B4-BE49-F238E27FC236}">
                <a16:creationId xmlns:a16="http://schemas.microsoft.com/office/drawing/2014/main" id="{45ABBB82-DF05-7E46-8A17-1F37F8ADF604}"/>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bg1"/>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err="1"/>
              <a:t>Modifiez</a:t>
            </a:r>
            <a:r>
              <a:rPr lang="en-GB" noProof="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10937833" cy="4069998"/>
          </a:xfrm>
        </p:spPr>
        <p:txBody>
          <a:bodyPr wrap="square"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17496" y="1087789"/>
            <a:ext cx="10944225"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7" name="Espace réservé du texte 6">
            <a:extLst>
              <a:ext uri="{FF2B5EF4-FFF2-40B4-BE49-F238E27FC236}">
                <a16:creationId xmlns:a16="http://schemas.microsoft.com/office/drawing/2014/main" id="{F97C3172-C819-004E-94BB-8ED855E7245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3627787"/>
          </a:xfrm>
        </p:spPr>
        <p:txBody>
          <a:bodyPr lIns="0"/>
          <a:lstStyle/>
          <a:p>
            <a:r>
              <a:rPr lang="en-US" noProof="0"/>
              <a:t>Click icon to add picture</a:t>
            </a:r>
            <a:endParaRPr lang="en-GB" noProof="0"/>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err="1"/>
              <a:t>Modifiez</a:t>
            </a:r>
            <a:r>
              <a:rPr lang="en-GB" noProof="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11" name="Espace réservé du texte 6">
            <a:extLst>
              <a:ext uri="{FF2B5EF4-FFF2-40B4-BE49-F238E27FC236}">
                <a16:creationId xmlns:a16="http://schemas.microsoft.com/office/drawing/2014/main" id="{6E4A756E-4784-4143-998C-B0BDF6C4AF18}"/>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3" cy="681182"/>
          </a:xfrm>
        </p:spPr>
        <p:txBody>
          <a:bodyPr lIns="0"/>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5298929" cy="4069998"/>
          </a:xfrm>
        </p:spPr>
        <p:txBody>
          <a:bodyPr wrap="square"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90"/>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3699787"/>
          </a:xfrm>
        </p:spPr>
        <p:txBody>
          <a:bodyPr lIns="0"/>
          <a:lstStyle/>
          <a:p>
            <a:r>
              <a:rPr lang="en-US" noProof="0"/>
              <a:t>Click icon to add picture</a:t>
            </a:r>
            <a:endParaRPr lang="en-GB" noProof="0"/>
          </a:p>
        </p:txBody>
      </p:sp>
      <p:sp>
        <p:nvSpPr>
          <p:cNvPr id="11" name="Espace réservé du texte 6">
            <a:extLst>
              <a:ext uri="{FF2B5EF4-FFF2-40B4-BE49-F238E27FC236}">
                <a16:creationId xmlns:a16="http://schemas.microsoft.com/office/drawing/2014/main" id="{4798F917-508B-5D43-89A1-9B7F583BEC55}"/>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145716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err="1"/>
              <a:t>Modifiez</a:t>
            </a:r>
            <a:r>
              <a:rPr lang="en-GB" noProof="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r>
              <a:rPr lang="en-US" noProof="0"/>
              <a:t>Click icon to add picture</a:t>
            </a:r>
            <a:endParaRPr lang="en-GB" noProof="0"/>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r>
              <a:rPr lang="en-US" noProof="0"/>
              <a:t>Click icon to add picture</a:t>
            </a:r>
            <a:endParaRPr lang="en-GB" noProof="0"/>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r>
              <a:rPr lang="en-US" noProof="0"/>
              <a:t>Click icon to add picture</a:t>
            </a:r>
            <a:endParaRPr lang="en-GB" noProof="0"/>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hasCustomPrompt="1"/>
          </p:nvPr>
        </p:nvSpPr>
        <p:spPr>
          <a:xfrm>
            <a:off x="623888" y="3813175"/>
            <a:ext cx="3492500" cy="1955800"/>
          </a:xfrm>
        </p:spPr>
        <p:txBody>
          <a:bodyPr>
            <a:noAutofit/>
          </a:bodyPr>
          <a:lstStyle>
            <a:lvl1pPr>
              <a:defRPr sz="1800"/>
            </a:lvl1pPr>
            <a:lvl2pPr>
              <a:defRPr sz="1600"/>
            </a:lvl2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hasCustomPrompt="1"/>
          </p:nvPr>
        </p:nvSpPr>
        <p:spPr>
          <a:xfrm>
            <a:off x="4295775" y="3813175"/>
            <a:ext cx="3600450" cy="1946275"/>
          </a:xfrm>
        </p:spPr>
        <p:txBody>
          <a:bodyPr>
            <a:noAutofit/>
          </a:bodyPr>
          <a:lstStyle>
            <a:lvl1pPr>
              <a:defRPr sz="1800"/>
            </a:lvl1pPr>
            <a:lvl2pPr>
              <a:defRPr sz="1600"/>
            </a:lvl2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hasCustomPrompt="1"/>
          </p:nvPr>
        </p:nvSpPr>
        <p:spPr>
          <a:xfrm>
            <a:off x="8075613" y="3813175"/>
            <a:ext cx="3492500" cy="1955800"/>
          </a:xfrm>
        </p:spPr>
        <p:txBody>
          <a:bodyPr>
            <a:noAutofit/>
          </a:bodyPr>
          <a:lstStyle>
            <a:lvl1pPr>
              <a:defRPr sz="1800"/>
            </a:lvl1pPr>
            <a:lvl2pPr>
              <a:defRPr sz="1600"/>
            </a:lvl2pPr>
          </a:lstStyle>
          <a:p>
            <a:pPr lvl="0"/>
            <a:r>
              <a:rPr lang="en-GB" noProof="0"/>
              <a:t>Cliquez pour modifier les styles du texte du masque</a:t>
            </a:r>
          </a:p>
          <a:p>
            <a:pPr lvl="1"/>
            <a:r>
              <a:rPr lang="en-GB" noProof="0"/>
              <a:t>Deuxième niveau</a:t>
            </a:r>
          </a:p>
        </p:txBody>
      </p:sp>
      <p:sp>
        <p:nvSpPr>
          <p:cNvPr id="17" name="Espace réservé du texte 6">
            <a:extLst>
              <a:ext uri="{FF2B5EF4-FFF2-40B4-BE49-F238E27FC236}">
                <a16:creationId xmlns:a16="http://schemas.microsoft.com/office/drawing/2014/main" id="{DB2E960A-7410-1940-8BA7-41910D78C305}"/>
              </a:ext>
            </a:extLst>
          </p:cNvPr>
          <p:cNvSpPr>
            <a:spLocks noGrp="1"/>
          </p:cNvSpPr>
          <p:nvPr>
            <p:ph type="body" sz="quarter" idx="21"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48990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hasCustomPrompt="1"/>
          </p:nvPr>
        </p:nvSpPr>
        <p:spPr/>
        <p:txBody>
          <a:bodyPr/>
          <a:lstStyle/>
          <a:p>
            <a:r>
              <a:rPr lang="en-GB" noProof="0" err="1"/>
              <a:t>Modifiez</a:t>
            </a:r>
            <a:r>
              <a:rPr lang="en-GB" noProof="0"/>
              <a:t> le style du titre</a:t>
            </a:r>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hasCustomPrompt="1"/>
          </p:nvPr>
        </p:nvSpPr>
        <p:spPr>
          <a:xfrm>
            <a:off x="623888" y="1700213"/>
            <a:ext cx="5292726" cy="4068762"/>
          </a:xfrm>
        </p:spPr>
        <p:txBody>
          <a:body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hasCustomPrompt="1"/>
          </p:nvPr>
        </p:nvSpPr>
        <p:spPr>
          <a:xfrm>
            <a:off x="6275388" y="1700213"/>
            <a:ext cx="5292724" cy="4068762"/>
          </a:xfrm>
        </p:spPr>
        <p:txBody>
          <a:body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6" name="Espace réservé de la date 5">
            <a:extLst>
              <a:ext uri="{FF2B5EF4-FFF2-40B4-BE49-F238E27FC236}">
                <a16:creationId xmlns:a16="http://schemas.microsoft.com/office/drawing/2014/main" id="{C6A97DE2-837F-9C49-A7BB-615995C7FAC2}"/>
              </a:ext>
            </a:extLst>
          </p:cNvPr>
          <p:cNvSpPr>
            <a:spLocks noGrp="1"/>
          </p:cNvSpPr>
          <p:nvPr>
            <p:ph type="dt" sz="half" idx="15"/>
          </p:nvPr>
        </p:nvSpPr>
        <p:spPr/>
        <p:txBody>
          <a:bodyPr/>
          <a:lstStyle/>
          <a:p>
            <a:endParaRPr lang="en-GB" noProof="0">
              <a:solidFill>
                <a:schemeClr val="tx1">
                  <a:lumMod val="65000"/>
                  <a:lumOff val="35000"/>
                </a:schemeClr>
              </a:solidFill>
            </a:endParaRPr>
          </a:p>
        </p:txBody>
      </p:sp>
      <p:sp>
        <p:nvSpPr>
          <p:cNvPr id="12" name="Espace réservé du numéro de diapositive 11">
            <a:extLst>
              <a:ext uri="{FF2B5EF4-FFF2-40B4-BE49-F238E27FC236}">
                <a16:creationId xmlns:a16="http://schemas.microsoft.com/office/drawing/2014/main" id="{223B7A73-016B-CC43-8EFE-EA03B740041F}"/>
              </a:ext>
            </a:extLst>
          </p:cNvPr>
          <p:cNvSpPr>
            <a:spLocks noGrp="1"/>
          </p:cNvSpPr>
          <p:nvPr>
            <p:ph type="sldNum" sz="quarter" idx="17"/>
          </p:nvPr>
        </p:nvSpPr>
        <p:spPr/>
        <p:txBody>
          <a:bodyPr/>
          <a:lstStyle/>
          <a:p>
            <a:fld id="{8830446B-4C1B-488A-AF43-F715FC8527F7}" type="slidenum">
              <a:rPr lang="en-GB" noProof="0" smtClean="0"/>
              <a:pPr/>
              <a:t>‹#›</a:t>
            </a:fld>
            <a:endParaRPr lang="en-GB" noProof="0"/>
          </a:p>
        </p:txBody>
      </p:sp>
      <p:sp>
        <p:nvSpPr>
          <p:cNvPr id="13" name="Espace réservé du texte 6">
            <a:extLst>
              <a:ext uri="{FF2B5EF4-FFF2-40B4-BE49-F238E27FC236}">
                <a16:creationId xmlns:a16="http://schemas.microsoft.com/office/drawing/2014/main" id="{6A0D54E0-F289-FD45-8ED4-A156C61CB8BD}"/>
              </a:ext>
            </a:extLst>
          </p:cNvPr>
          <p:cNvSpPr>
            <a:spLocks noGrp="1"/>
          </p:cNvSpPr>
          <p:nvPr>
            <p:ph type="body" sz="quarter" idx="18"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88104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hasCustomPrompt="1"/>
          </p:nvPr>
        </p:nvSpPr>
        <p:spPr/>
        <p:txBody>
          <a:bodyPr/>
          <a:lstStyle/>
          <a:p>
            <a:r>
              <a:rPr lang="en-GB" noProof="0"/>
              <a:t>Modifiez le style du titre</a:t>
            </a:r>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hasCustomPrompt="1"/>
          </p:nvPr>
        </p:nvSpPr>
        <p:spPr>
          <a:xfrm>
            <a:off x="4295775" y="1412875"/>
            <a:ext cx="7272338" cy="4356100"/>
          </a:xfrm>
        </p:spPr>
        <p:txBody>
          <a:bodyPr/>
          <a:lstStyle/>
          <a:p>
            <a:r>
              <a:rPr lang="en-GB" noProof="0"/>
              <a:t>Graph</a:t>
            </a:r>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hasCustomPrompt="1"/>
          </p:nvPr>
        </p:nvSpPr>
        <p:spPr>
          <a:xfrm>
            <a:off x="623888" y="1412875"/>
            <a:ext cx="3492500" cy="4356100"/>
          </a:xfrm>
        </p:spPr>
        <p:txBody>
          <a:body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BC60B0CD-1527-9849-87BD-CF0E514F6AD3}"/>
              </a:ext>
            </a:extLst>
          </p:cNvPr>
          <p:cNvSpPr>
            <a:spLocks noGrp="1"/>
          </p:cNvSpPr>
          <p:nvPr>
            <p:ph type="dt" sz="half" idx="16"/>
          </p:nvPr>
        </p:nvSpPr>
        <p:spPr/>
        <p:txBody>
          <a:bodyPr/>
          <a:lstStyle/>
          <a:p>
            <a:endParaRPr lang="en-GB" noProof="0">
              <a:solidFill>
                <a:schemeClr val="tx1">
                  <a:lumMod val="65000"/>
                  <a:lumOff val="35000"/>
                </a:schemeClr>
              </a:solidFill>
            </a:endParaRPr>
          </a:p>
        </p:txBody>
      </p:sp>
      <p:sp>
        <p:nvSpPr>
          <p:cNvPr id="7" name="Espace réservé du numéro de diapositive 6">
            <a:extLst>
              <a:ext uri="{FF2B5EF4-FFF2-40B4-BE49-F238E27FC236}">
                <a16:creationId xmlns:a16="http://schemas.microsoft.com/office/drawing/2014/main" id="{CED7A7F6-EEE8-7345-B9B8-8346677BC5CB}"/>
              </a:ext>
            </a:extLst>
          </p:cNvPr>
          <p:cNvSpPr>
            <a:spLocks noGrp="1"/>
          </p:cNvSpPr>
          <p:nvPr>
            <p:ph type="sldNum" sz="quarter" idx="18"/>
          </p:nvPr>
        </p:nvSpPr>
        <p:spPr/>
        <p:txBody>
          <a:bodyPr/>
          <a:lstStyle/>
          <a:p>
            <a:fld id="{8830446B-4C1B-488A-AF43-F715FC8527F7}" type="slidenum">
              <a:rPr lang="en-GB" noProof="0" smtClean="0"/>
              <a:pPr/>
              <a:t>‹#›</a:t>
            </a:fld>
            <a:endParaRPr lang="en-GB" noProof="0"/>
          </a:p>
        </p:txBody>
      </p:sp>
      <p:sp>
        <p:nvSpPr>
          <p:cNvPr id="13" name="Espace réservé du texte 6">
            <a:extLst>
              <a:ext uri="{FF2B5EF4-FFF2-40B4-BE49-F238E27FC236}">
                <a16:creationId xmlns:a16="http://schemas.microsoft.com/office/drawing/2014/main" id="{48DE98E7-04A4-8747-9779-56B93CCC6F53}"/>
              </a:ext>
            </a:extLst>
          </p:cNvPr>
          <p:cNvSpPr>
            <a:spLocks noGrp="1"/>
          </p:cNvSpPr>
          <p:nvPr>
            <p:ph type="body" sz="quarter" idx="19"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175008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UIDANCE SLIDE">
    <p:bg>
      <p:bgPr>
        <a:solidFill>
          <a:schemeClr val="bg1"/>
        </a:solidFill>
        <a:effectLst/>
      </p:bgPr>
    </p:bg>
    <p:spTree>
      <p:nvGrpSpPr>
        <p:cNvPr id="1" name=""/>
        <p:cNvGrpSpPr/>
        <p:nvPr/>
      </p:nvGrpSpPr>
      <p:grpSpPr>
        <a:xfrm>
          <a:off x="0" y="0"/>
          <a:ext cx="0" cy="0"/>
          <a:chOff x="0" y="0"/>
          <a:chExt cx="0" cy="0"/>
        </a:xfrm>
      </p:grpSpPr>
      <p:sp>
        <p:nvSpPr>
          <p:cNvPr id="7" name="Rectangle : avec coins arrondis en haut 6">
            <a:extLst>
              <a:ext uri="{FF2B5EF4-FFF2-40B4-BE49-F238E27FC236}">
                <a16:creationId xmlns:a16="http://schemas.microsoft.com/office/drawing/2014/main" id="{7CAE7CB6-155B-1648-97C1-792BFBBC7704}"/>
              </a:ext>
            </a:extLst>
          </p:cNvPr>
          <p:cNvSpPr/>
          <p:nvPr userDrawn="1"/>
        </p:nvSpPr>
        <p:spPr>
          <a:xfrm>
            <a:off x="10345937" y="0"/>
            <a:ext cx="1687037" cy="1321904"/>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b="1" noProof="0"/>
              <a:t>GUIDANCE SLIDE.</a:t>
            </a:r>
          </a:p>
          <a:p>
            <a:pPr algn="ctr"/>
            <a:r>
              <a:rPr lang="en-GB" noProof="0"/>
              <a:t>DO NOT USE</a:t>
            </a:r>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2">
                    <a:lumMod val="75000"/>
                  </a:schemeClr>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610139"/>
            <a:ext cx="10944225" cy="4158836"/>
          </a:xfrm>
        </p:spPr>
        <p:txBody>
          <a:bodyPr lIns="0">
            <a:normAutofit/>
          </a:bodyPr>
          <a:lstStyle>
            <a:lvl1pPr>
              <a:defRPr sz="2000">
                <a:solidFill>
                  <a:schemeClr val="bg2">
                    <a:lumMod val="75000"/>
                  </a:schemeClr>
                </a:solidFill>
              </a:defRPr>
            </a:lvl1pPr>
            <a:lvl2pPr>
              <a:defRPr sz="1800">
                <a:solidFill>
                  <a:schemeClr val="bg2">
                    <a:lumMod val="75000"/>
                  </a:schemeClr>
                </a:solidFill>
              </a:defRPr>
            </a:lvl2pPr>
            <a:lvl3pPr>
              <a:defRPr sz="1600">
                <a:solidFill>
                  <a:schemeClr val="bg2">
                    <a:lumMod val="75000"/>
                  </a:schemeClr>
                </a:solidFill>
              </a:defRPr>
            </a:lvl3pPr>
            <a:lvl4pPr>
              <a:defRPr sz="1400">
                <a:solidFill>
                  <a:schemeClr val="bg2">
                    <a:lumMod val="75000"/>
                  </a:schemeClr>
                </a:solidFill>
              </a:defRPr>
            </a:lvl4pPr>
            <a:lvl5pPr>
              <a:defRPr sz="1400">
                <a:solidFill>
                  <a:schemeClr val="bg2">
                    <a:lumMod val="75000"/>
                  </a:schemeClr>
                </a:solidFill>
              </a:defRPr>
            </a:lvl5p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10" name="Espace réservé du texte 9">
            <a:extLst>
              <a:ext uri="{FF2B5EF4-FFF2-40B4-BE49-F238E27FC236}">
                <a16:creationId xmlns:a16="http://schemas.microsoft.com/office/drawing/2014/main" id="{BD769E04-3AB8-664B-87A6-ADC8EF122B6F}"/>
              </a:ext>
            </a:extLst>
          </p:cNvPr>
          <p:cNvSpPr>
            <a:spLocks noGrp="1"/>
          </p:cNvSpPr>
          <p:nvPr>
            <p:ph type="body" sz="quarter" idx="13" hasCustomPrompt="1"/>
          </p:nvPr>
        </p:nvSpPr>
        <p:spPr>
          <a:xfrm>
            <a:off x="623888" y="1118911"/>
            <a:ext cx="9791700" cy="363537"/>
          </a:xfrm>
        </p:spPr>
        <p:txBody>
          <a:bodyPr/>
          <a:lstStyle>
            <a:lvl1pPr marL="0" indent="0">
              <a:buNone/>
              <a:defRPr>
                <a:solidFill>
                  <a:schemeClr val="bg2">
                    <a:lumMod val="75000"/>
                  </a:schemeClr>
                </a:solidFill>
              </a:defRPr>
            </a:lvl1pPr>
            <a:lvl2pPr marL="241200" indent="0">
              <a:buNone/>
              <a:defRPr/>
            </a:lvl2pPr>
          </a:lstStyle>
          <a:p>
            <a:pPr lvl="0"/>
            <a:r>
              <a:rPr lang="en-GB" noProof="0"/>
              <a:t>Cliquez pour modifier les styles du texte du masque</a:t>
            </a:r>
          </a:p>
        </p:txBody>
      </p:sp>
      <p:sp>
        <p:nvSpPr>
          <p:cNvPr id="14" name="Espace réservé de la date 13">
            <a:extLst>
              <a:ext uri="{FF2B5EF4-FFF2-40B4-BE49-F238E27FC236}">
                <a16:creationId xmlns:a16="http://schemas.microsoft.com/office/drawing/2014/main" id="{F9631EEF-1295-B645-9221-F6A8EE95FD35}"/>
              </a:ext>
            </a:extLst>
          </p:cNvPr>
          <p:cNvSpPr>
            <a:spLocks noGrp="1"/>
          </p:cNvSpPr>
          <p:nvPr>
            <p:ph type="dt" sz="half" idx="14"/>
          </p:nvPr>
        </p:nvSpPr>
        <p:spPr/>
        <p:txBody>
          <a:bodyPr/>
          <a:lstStyle/>
          <a:p>
            <a:endParaRPr lang="en-GB" noProof="0">
              <a:solidFill>
                <a:schemeClr val="tx1">
                  <a:lumMod val="65000"/>
                  <a:lumOff val="35000"/>
                </a:schemeClr>
              </a:solidFill>
            </a:endParaRPr>
          </a:p>
        </p:txBody>
      </p:sp>
      <p:sp>
        <p:nvSpPr>
          <p:cNvPr id="16" name="Espace réservé du numéro de diapositive 15">
            <a:extLst>
              <a:ext uri="{FF2B5EF4-FFF2-40B4-BE49-F238E27FC236}">
                <a16:creationId xmlns:a16="http://schemas.microsoft.com/office/drawing/2014/main" id="{7DB852B4-0E09-D741-B90C-6D8A15D21077}"/>
              </a:ext>
            </a:extLst>
          </p:cNvPr>
          <p:cNvSpPr>
            <a:spLocks noGrp="1"/>
          </p:cNvSpPr>
          <p:nvPr>
            <p:ph type="sldNum" sz="quarter" idx="16"/>
          </p:nvPr>
        </p:nvSpPr>
        <p:spPr/>
        <p:txBody>
          <a:bodyPr/>
          <a:lstStyle/>
          <a:p>
            <a:fld id="{8830446B-4C1B-488A-AF43-F715FC8527F7}" type="slidenum">
              <a:rPr lang="en-GB" noProof="0" smtClean="0"/>
              <a:pPr/>
              <a:t>‹#›</a:t>
            </a:fld>
            <a:endParaRPr lang="en-GB" noProof="0"/>
          </a:p>
        </p:txBody>
      </p:sp>
    </p:spTree>
    <p:extLst>
      <p:ext uri="{BB962C8B-B14F-4D97-AF65-F5344CB8AC3E}">
        <p14:creationId xmlns:p14="http://schemas.microsoft.com/office/powerpoint/2010/main" val="12452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a:xfrm>
            <a:off x="9864502" y="6213444"/>
            <a:ext cx="640462" cy="287626"/>
          </a:xfrm>
        </p:spPr>
        <p:txBody>
          <a:bodyPr/>
          <a:lstStyle/>
          <a:p>
            <a:fld id="{8830446B-4C1B-488A-AF43-F715FC8527F7}" type="slidenum">
              <a:rPr lang="en-GB" noProof="0" smtClean="0"/>
              <a:t>‹#›</a:t>
            </a:fld>
            <a:endParaRPr lang="en-GB" noProof="0"/>
          </a:p>
        </p:txBody>
      </p:sp>
      <p:sp>
        <p:nvSpPr>
          <p:cNvPr id="10" name="Espace réservé pour une image  9">
            <a:extLst>
              <a:ext uri="{FF2B5EF4-FFF2-40B4-BE49-F238E27FC236}">
                <a16:creationId xmlns:a16="http://schemas.microsoft.com/office/drawing/2014/main" id="{987719C5-9D3E-7E46-AA2C-F82831733AA1}"/>
              </a:ext>
            </a:extLst>
          </p:cNvPr>
          <p:cNvSpPr>
            <a:spLocks noGrp="1"/>
          </p:cNvSpPr>
          <p:nvPr>
            <p:ph type="pic" sz="quarter" idx="13" hasCustomPrompt="1"/>
          </p:nvPr>
        </p:nvSpPr>
        <p:spPr>
          <a:xfrm>
            <a:off x="10628059" y="6026050"/>
            <a:ext cx="1470379" cy="514350"/>
          </a:xfrm>
        </p:spPr>
        <p:txBody>
          <a:bodyPr anchor="ctr">
            <a:normAutofit/>
          </a:bodyPr>
          <a:lstStyle>
            <a:lvl1pPr marL="0" indent="0" algn="ctr">
              <a:buNone/>
              <a:defRPr sz="1800"/>
            </a:lvl1pPr>
          </a:lstStyle>
          <a:p>
            <a:r>
              <a:rPr lang="en-GB" noProof="0"/>
              <a:t>Logo</a:t>
            </a:r>
          </a:p>
        </p:txBody>
      </p:sp>
      <p:sp>
        <p:nvSpPr>
          <p:cNvPr id="8" name="Espace réservé du texte 6">
            <a:extLst>
              <a:ext uri="{FF2B5EF4-FFF2-40B4-BE49-F238E27FC236}">
                <a16:creationId xmlns:a16="http://schemas.microsoft.com/office/drawing/2014/main" id="{B3CA1A72-8A0E-9342-9E96-FCDF95D4F871}"/>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478806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3742829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en-GB" noProof="0" err="1"/>
              <a:t>Modifiez</a:t>
            </a:r>
            <a:r>
              <a:rPr lang="en-GB" noProof="0"/>
              <a:t> le style du titre</a:t>
            </a:r>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Autofit/>
          </a:body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GB" noProof="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551538" y="6581949"/>
            <a:ext cx="640462" cy="287626"/>
          </a:xfrm>
          <a:prstGeom prst="rect">
            <a:avLst/>
          </a:prstGeom>
        </p:spPr>
        <p:txBody>
          <a:bodyPr vert="horz" lIns="91440" tIns="45720" rIns="91440" bIns="45720" rtlCol="0" anchor="ctr"/>
          <a:lstStyle>
            <a:lvl1pPr algn="r">
              <a:defRPr sz="1000">
                <a:solidFill>
                  <a:schemeClr val="tx2"/>
                </a:solidFill>
              </a:defRPr>
            </a:lvl1pPr>
          </a:lstStyle>
          <a:p>
            <a:fld id="{8830446B-4C1B-488A-AF43-F715FC8527F7}" type="slidenum">
              <a:rPr lang="en-GB" noProof="0" smtClean="0"/>
              <a:pPr/>
              <a:t>‹#›</a:t>
            </a:fld>
            <a:endParaRPr lang="en-GB" noProof="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5"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8" name="Espace réservé du pied de page 4">
            <a:extLst>
              <a:ext uri="{FF2B5EF4-FFF2-40B4-BE49-F238E27FC236}">
                <a16:creationId xmlns:a16="http://schemas.microsoft.com/office/drawing/2014/main" id="{FAD6DAC4-0012-F449-B330-EFECDEC3AC1B}"/>
              </a:ext>
            </a:extLst>
          </p:cNvPr>
          <p:cNvSpPr>
            <a:spLocks noGrp="1"/>
          </p:cNvSpPr>
          <p:nvPr>
            <p:ph type="ftr" sz="quarter" idx="3"/>
          </p:nvPr>
        </p:nvSpPr>
        <p:spPr>
          <a:xfrm>
            <a:off x="809083" y="6141873"/>
            <a:ext cx="9818976" cy="336116"/>
          </a:xfrm>
          <a:prstGeom prst="rect">
            <a:avLst/>
          </a:prstGeom>
        </p:spPr>
        <p:txBody>
          <a:bodyPr/>
          <a:lstStyle>
            <a:lvl1pPr algn="l">
              <a:defRPr sz="1200">
                <a:solidFill>
                  <a:schemeClr val="tx2"/>
                </a:solidFill>
              </a:defRPr>
            </a:lvl1pPr>
          </a:lstStyle>
          <a:p>
            <a:r>
              <a:rPr lang="en-GB" sz="1200" noProof="0"/>
              <a:t>Notes and references</a:t>
            </a:r>
          </a:p>
        </p:txBody>
      </p:sp>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6" r:id="rId7"/>
    <p:sldLayoutId id="2147483671" r:id="rId8"/>
    <p:sldLayoutId id="2147483652" r:id="rId9"/>
    <p:sldLayoutId id="2147483654" r:id="rId10"/>
    <p:sldLayoutId id="2147483675" r:id="rId11"/>
    <p:sldLayoutId id="2147483676" r:id="rId12"/>
    <p:sldLayoutId id="2147483680" r:id="rId13"/>
  </p:sldLayoutIdLst>
  <p:hf hd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469800" indent="-228600" algn="l" defTabSz="914400" rtl="0" eaLnBrk="1" latinLnBrk="0" hangingPunct="1">
        <a:lnSpc>
          <a:spcPct val="100000"/>
        </a:lnSpc>
        <a:spcBef>
          <a:spcPts val="500"/>
        </a:spcBef>
        <a:buClr>
          <a:schemeClr val="accent3"/>
        </a:buClr>
        <a:buFont typeface="Police système Courant"/>
        <a:buChar char="–"/>
        <a:defRPr sz="2000" kern="1200">
          <a:solidFill>
            <a:schemeClr val="tx1"/>
          </a:solidFill>
          <a:latin typeface="+mn-lt"/>
          <a:ea typeface="+mn-ea"/>
          <a:cs typeface="+mn-cs"/>
        </a:defRPr>
      </a:lvl2pPr>
      <a:lvl3pPr marL="711000" indent="-228600" algn="l" defTabSz="914400" rtl="0" eaLnBrk="1" latinLnBrk="0" hangingPunct="1">
        <a:lnSpc>
          <a:spcPct val="100000"/>
        </a:lnSpc>
        <a:spcBef>
          <a:spcPts val="500"/>
        </a:spcBef>
        <a:buFont typeface="Wingdings" pitchFamily="2" charset="2"/>
        <a:buChar char="§"/>
        <a:defRPr sz="1800" kern="1200">
          <a:solidFill>
            <a:schemeClr val="tx1"/>
          </a:solidFill>
          <a:latin typeface="+mn-lt"/>
          <a:ea typeface="+mn-ea"/>
          <a:cs typeface="+mn-cs"/>
        </a:defRPr>
      </a:lvl3pPr>
      <a:lvl4pPr marL="952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193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752957" y="273346"/>
            <a:ext cx="5343043" cy="2280969"/>
          </a:xfrm>
        </p:spPr>
        <p:txBody>
          <a:bodyPr/>
          <a:lstStyle/>
          <a:p>
            <a:br>
              <a:rPr lang="en-GB" sz="3500" b="1"/>
            </a:br>
            <a:r>
              <a:rPr lang="" sz="3500" b="1"/>
              <a:t>The EU27 chemical industry remains under pressure despite improving confidence</a:t>
            </a:r>
            <a:endParaRPr lang="en-GB" sz="3500" b="1"/>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p:txBody>
          <a:bodyPr/>
          <a:lstStyle/>
          <a:p>
            <a:r>
              <a:rPr lang="en-US" b="1"/>
              <a:t>Dr Moncef Hadhri</a:t>
            </a:r>
            <a:endParaRPr lang="en-US"/>
          </a:p>
          <a:p>
            <a:r>
              <a:rPr lang="en-GB"/>
              <a:t>Chief Economist</a:t>
            </a:r>
          </a:p>
          <a:p>
            <a:r>
              <a:rPr lang="en-GB"/>
              <a:t>mha@cefic.be</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a:xfrm>
            <a:off x="1254036" y="6356350"/>
            <a:ext cx="8070884" cy="365125"/>
          </a:xfrm>
        </p:spPr>
        <p:txBody>
          <a:bodyPr/>
          <a:lstStyle/>
          <a:p>
            <a:r>
              <a:rPr lang="en-GB"/>
              <a:t>The European Chemical Industry Council, AISBL – Rue </a:t>
            </a:r>
            <a:r>
              <a:rPr lang="en-GB" err="1"/>
              <a:t>Belliard</a:t>
            </a:r>
            <a:r>
              <a:rPr lang="en-GB"/>
              <a:t>, 40 - 1040 Brussels – Belgium</a:t>
            </a:r>
          </a:p>
          <a:p>
            <a:r>
              <a:rPr lang="en-GB"/>
              <a:t>Transparency Register n°64879142323-90</a:t>
            </a:r>
          </a:p>
        </p:txBody>
      </p:sp>
      <p:sp>
        <p:nvSpPr>
          <p:cNvPr id="5" name="Rectangle 4">
            <a:extLst>
              <a:ext uri="{FF2B5EF4-FFF2-40B4-BE49-F238E27FC236}">
                <a16:creationId xmlns:a16="http://schemas.microsoft.com/office/drawing/2014/main" id="{FB45EA33-173A-784C-954E-F7035124C57F}"/>
              </a:ext>
            </a:extLst>
          </p:cNvPr>
          <p:cNvSpPr/>
          <p:nvPr/>
        </p:nvSpPr>
        <p:spPr>
          <a:xfrm>
            <a:off x="-86810" y="-1778158"/>
            <a:ext cx="4572000" cy="1477328"/>
          </a:xfrm>
          <a:prstGeom prst="rect">
            <a:avLst/>
          </a:prstGeom>
        </p:spPr>
        <p:txBody>
          <a:bodyPr>
            <a:spAutoFit/>
          </a:bodyPr>
          <a:lstStyle/>
          <a:p>
            <a:r>
              <a:rPr lang="en-GB" b="1">
                <a:solidFill>
                  <a:srgbClr val="FF0000"/>
                </a:solidFill>
              </a:rPr>
              <a:t>To replace the background image: </a:t>
            </a:r>
          </a:p>
          <a:p>
            <a:r>
              <a:rPr lang="en-GB">
                <a:solidFill>
                  <a:srgbClr val="FF0000"/>
                </a:solidFill>
              </a:rPr>
              <a:t>1/Go to Slide Master (Menu “View”)</a:t>
            </a:r>
          </a:p>
          <a:p>
            <a:r>
              <a:rPr lang="en-GB">
                <a:solidFill>
                  <a:srgbClr val="FF0000"/>
                </a:solidFill>
              </a:rPr>
              <a:t>2/Right-click on the image</a:t>
            </a:r>
          </a:p>
          <a:p>
            <a:r>
              <a:rPr lang="en-GB">
                <a:solidFill>
                  <a:srgbClr val="FF0000"/>
                </a:solidFill>
              </a:rPr>
              <a:t>3/Select “Replace image…”</a:t>
            </a:r>
          </a:p>
          <a:p>
            <a:r>
              <a:rPr lang="en-GB">
                <a:solidFill>
                  <a:srgbClr val="FF0000"/>
                </a:solidFill>
              </a:rPr>
              <a:t>4/Close the Slide Master</a:t>
            </a:r>
          </a:p>
        </p:txBody>
      </p:sp>
      <p:pic>
        <p:nvPicPr>
          <p:cNvPr id="10" name="Image 9">
            <a:extLst>
              <a:ext uri="{FF2B5EF4-FFF2-40B4-BE49-F238E27FC236}">
                <a16:creationId xmlns:a16="http://schemas.microsoft.com/office/drawing/2014/main" id="{1274FC4C-1DAE-C648-A67D-D2F9E97507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07046" y="6297230"/>
            <a:ext cx="249101" cy="287424"/>
          </a:xfrm>
          <a:prstGeom prst="rect">
            <a:avLst/>
          </a:prstGeom>
        </p:spPr>
      </p:pic>
      <p:cxnSp>
        <p:nvCxnSpPr>
          <p:cNvPr id="11" name="Connecteur droit 10">
            <a:extLst>
              <a:ext uri="{FF2B5EF4-FFF2-40B4-BE49-F238E27FC236}">
                <a16:creationId xmlns:a16="http://schemas.microsoft.com/office/drawing/2014/main" id="{3F7C88BB-1B19-764B-B218-BFFAE49551BB}"/>
              </a:ext>
            </a:extLst>
          </p:cNvPr>
          <p:cNvCxnSpPr/>
          <p:nvPr/>
        </p:nvCxnSpPr>
        <p:spPr>
          <a:xfrm>
            <a:off x="5616000" y="6232430"/>
            <a:ext cx="0" cy="424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0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2EFB6-A219-D80D-BC75-B3DC8ABB8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ADCA8-3D46-97B0-AB48-1EA2E5306096}"/>
              </a:ext>
            </a:extLst>
          </p:cNvPr>
          <p:cNvSpPr>
            <a:spLocks noGrp="1"/>
          </p:cNvSpPr>
          <p:nvPr>
            <p:ph type="title"/>
          </p:nvPr>
        </p:nvSpPr>
        <p:spPr>
          <a:xfrm>
            <a:off x="623887" y="365126"/>
            <a:ext cx="10944225" cy="857618"/>
          </a:xfrm>
        </p:spPr>
        <p:txBody>
          <a:bodyPr>
            <a:noAutofit/>
          </a:bodyPr>
          <a:lstStyle/>
          <a:p>
            <a:r>
              <a:rPr lang="en-GB" b="0" dirty="0"/>
              <a:t>Economic Sentiment Indicator (ESI): sentiment increases, but remains below its long-term average</a:t>
            </a:r>
          </a:p>
        </p:txBody>
      </p:sp>
      <p:sp>
        <p:nvSpPr>
          <p:cNvPr id="4" name="Slide Number Placeholder 3">
            <a:extLst>
              <a:ext uri="{FF2B5EF4-FFF2-40B4-BE49-F238E27FC236}">
                <a16:creationId xmlns:a16="http://schemas.microsoft.com/office/drawing/2014/main" id="{D20F6ED2-4FA1-C174-496B-BB76AE841A08}"/>
              </a:ext>
            </a:extLst>
          </p:cNvPr>
          <p:cNvSpPr>
            <a:spLocks noGrp="1"/>
          </p:cNvSpPr>
          <p:nvPr>
            <p:ph type="sldNum" sz="quarter" idx="11"/>
          </p:nvPr>
        </p:nvSpPr>
        <p:spPr/>
        <p:txBody>
          <a:bodyPr/>
          <a:lstStyle/>
          <a:p>
            <a:fld id="{8830446B-4C1B-488A-AF43-F715FC8527F7}" type="slidenum">
              <a:rPr lang="en-GB" noProof="0" smtClean="0">
                <a:solidFill>
                  <a:schemeClr val="accent2"/>
                </a:solidFill>
              </a:rPr>
              <a:pPr/>
              <a:t>2</a:t>
            </a:fld>
            <a:endParaRPr lang="en-GB" noProof="0">
              <a:solidFill>
                <a:schemeClr val="accent2"/>
              </a:solidFill>
            </a:endParaRPr>
          </a:p>
        </p:txBody>
      </p:sp>
      <p:sp>
        <p:nvSpPr>
          <p:cNvPr id="5" name="Text Placeholder 4">
            <a:extLst>
              <a:ext uri="{FF2B5EF4-FFF2-40B4-BE49-F238E27FC236}">
                <a16:creationId xmlns:a16="http://schemas.microsoft.com/office/drawing/2014/main" id="{EB4A6C0F-2982-788C-41D2-2A3C287FAE99}"/>
              </a:ext>
            </a:extLst>
          </p:cNvPr>
          <p:cNvSpPr>
            <a:spLocks noGrp="1"/>
          </p:cNvSpPr>
          <p:nvPr>
            <p:ph type="body" sz="quarter" idx="15"/>
          </p:nvPr>
        </p:nvSpPr>
        <p:spPr/>
        <p:txBody>
          <a:bodyPr/>
          <a:lstStyle/>
          <a:p>
            <a:r>
              <a:rPr lang="fr-BE">
                <a:solidFill>
                  <a:schemeClr val="tx1"/>
                </a:solidFill>
                <a:latin typeface="+mj-lt"/>
              </a:rPr>
              <a:t>Source: </a:t>
            </a:r>
            <a:r>
              <a:rPr lang="en-GB">
                <a:solidFill>
                  <a:schemeClr val="tx1"/>
                </a:solidFill>
                <a:latin typeface="+mj-lt"/>
                <a:ea typeface="Calibri" panose="020F0502020204030204" pitchFamily="34" charset="0"/>
                <a:cs typeface="Calibri" panose="020F0502020204030204" pitchFamily="34" charset="0"/>
              </a:rPr>
              <a:t>EU Commission business and consumer survey results</a:t>
            </a:r>
            <a:r>
              <a:rPr lang="en-BE">
                <a:solidFill>
                  <a:schemeClr val="tx1"/>
                </a:solidFill>
                <a:latin typeface="+mj-lt"/>
                <a:ea typeface="Calibri" panose="020F0502020204030204" pitchFamily="34" charset="0"/>
                <a:cs typeface="Calibri" panose="020F0502020204030204" pitchFamily="34" charset="0"/>
              </a:rPr>
              <a:t>: Answers obtained from the surveys are aggregated in the form of balances, constructed as the difference between the percentages of respondents giving positive and negative replies.</a:t>
            </a:r>
            <a:r>
              <a:rPr lang="en-US">
                <a:solidFill>
                  <a:schemeClr val="accent2"/>
                </a:solidFill>
                <a:latin typeface="+mj-lt"/>
                <a:ea typeface="Calibri" panose="020F0502020204030204" pitchFamily="34" charset="0"/>
                <a:cs typeface="Calibri" panose="020F0502020204030204" pitchFamily="34" charset="0"/>
              </a:rPr>
              <a:t>	</a:t>
            </a:r>
          </a:p>
        </p:txBody>
      </p:sp>
      <p:pic>
        <p:nvPicPr>
          <p:cNvPr id="7" name="Picture 6">
            <a:extLst>
              <a:ext uri="{FF2B5EF4-FFF2-40B4-BE49-F238E27FC236}">
                <a16:creationId xmlns:a16="http://schemas.microsoft.com/office/drawing/2014/main" id="{E3C9EA24-FD9C-37ED-48EA-978533727804}"/>
              </a:ext>
            </a:extLst>
          </p:cNvPr>
          <p:cNvPicPr>
            <a:picLocks noChangeAspect="1"/>
          </p:cNvPicPr>
          <p:nvPr/>
        </p:nvPicPr>
        <p:blipFill>
          <a:blip r:embed="rId3"/>
          <a:stretch>
            <a:fillRect/>
          </a:stretch>
        </p:blipFill>
        <p:spPr>
          <a:xfrm>
            <a:off x="448428" y="1675344"/>
            <a:ext cx="11529060" cy="3230880"/>
          </a:xfrm>
          <a:prstGeom prst="rect">
            <a:avLst/>
          </a:prstGeom>
        </p:spPr>
      </p:pic>
    </p:spTree>
    <p:extLst>
      <p:ext uri="{BB962C8B-B14F-4D97-AF65-F5344CB8AC3E}">
        <p14:creationId xmlns:p14="http://schemas.microsoft.com/office/powerpoint/2010/main" val="210631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40AE9-BFC1-2E25-B2A8-831A830C98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0BEB1-5243-1840-F3BA-2A3F99BA1E58}"/>
              </a:ext>
            </a:extLst>
          </p:cNvPr>
          <p:cNvSpPr>
            <a:spLocks noGrp="1"/>
          </p:cNvSpPr>
          <p:nvPr>
            <p:ph type="title"/>
          </p:nvPr>
        </p:nvSpPr>
        <p:spPr>
          <a:xfrm>
            <a:off x="623887" y="365126"/>
            <a:ext cx="10944225" cy="632402"/>
          </a:xfrm>
        </p:spPr>
        <p:txBody>
          <a:bodyPr>
            <a:noAutofit/>
          </a:bodyPr>
          <a:lstStyle/>
          <a:p>
            <a:r>
              <a:rPr lang="en-GB" b="0"/>
              <a:t>EU27 chemical business confidence improves, but remains weak</a:t>
            </a:r>
          </a:p>
        </p:txBody>
      </p:sp>
      <p:sp>
        <p:nvSpPr>
          <p:cNvPr id="4" name="Slide Number Placeholder 3">
            <a:extLst>
              <a:ext uri="{FF2B5EF4-FFF2-40B4-BE49-F238E27FC236}">
                <a16:creationId xmlns:a16="http://schemas.microsoft.com/office/drawing/2014/main" id="{6DCA15A4-FF61-7590-BD27-2EDE0061B9FB}"/>
              </a:ext>
            </a:extLst>
          </p:cNvPr>
          <p:cNvSpPr>
            <a:spLocks noGrp="1"/>
          </p:cNvSpPr>
          <p:nvPr>
            <p:ph type="sldNum" sz="quarter" idx="11"/>
          </p:nvPr>
        </p:nvSpPr>
        <p:spPr/>
        <p:txBody>
          <a:bodyPr/>
          <a:lstStyle/>
          <a:p>
            <a:fld id="{8830446B-4C1B-488A-AF43-F715FC8527F7}" type="slidenum">
              <a:rPr lang="en-GB" noProof="0" smtClean="0"/>
              <a:pPr/>
              <a:t>3</a:t>
            </a:fld>
            <a:endParaRPr lang="en-GB" noProof="0"/>
          </a:p>
        </p:txBody>
      </p:sp>
      <p:sp>
        <p:nvSpPr>
          <p:cNvPr id="5" name="Text Placeholder 4">
            <a:extLst>
              <a:ext uri="{FF2B5EF4-FFF2-40B4-BE49-F238E27FC236}">
                <a16:creationId xmlns:a16="http://schemas.microsoft.com/office/drawing/2014/main" id="{AC13E46F-4670-951F-97DC-3A9E28A35C82}"/>
              </a:ext>
            </a:extLst>
          </p:cNvPr>
          <p:cNvSpPr>
            <a:spLocks noGrp="1"/>
          </p:cNvSpPr>
          <p:nvPr>
            <p:ph type="body" sz="quarter" idx="15"/>
          </p:nvPr>
        </p:nvSpPr>
        <p:spPr/>
        <p:txBody>
          <a:bodyPr/>
          <a:lstStyle/>
          <a:p>
            <a:r>
              <a:rPr lang="fr-BE">
                <a:latin typeface="+mj-lt"/>
              </a:rPr>
              <a:t>Source: </a:t>
            </a:r>
            <a:r>
              <a:rPr lang="en-GB">
                <a:latin typeface="+mj-lt"/>
                <a:ea typeface="Calibri" panose="020F0502020204030204" pitchFamily="34" charset="0"/>
                <a:cs typeface="Calibri" panose="020F0502020204030204" pitchFamily="34" charset="0"/>
              </a:rPr>
              <a:t>EU Commission business and consumer survey results</a:t>
            </a:r>
            <a:r>
              <a:rPr lang="en-BE">
                <a:latin typeface="+mj-lt"/>
                <a:ea typeface="Calibri" panose="020F0502020204030204" pitchFamily="34" charset="0"/>
                <a:cs typeface="Calibri" panose="020F0502020204030204" pitchFamily="34" charset="0"/>
              </a:rPr>
              <a:t>: Answers obtained from the surveys are aggregated in the form of balances, constructed as the difference between the percentages of respondents giving positive and negative replies.</a:t>
            </a:r>
            <a:r>
              <a:rPr lang="en-US">
                <a:solidFill>
                  <a:schemeClr val="tx1">
                    <a:lumMod val="65000"/>
                    <a:lumOff val="35000"/>
                  </a:schemeClr>
                </a:solidFill>
                <a:latin typeface="+mj-lt"/>
                <a:ea typeface="Calibri" panose="020F0502020204030204" pitchFamily="34" charset="0"/>
                <a:cs typeface="Calibri" panose="020F0502020204030204" pitchFamily="34" charset="0"/>
              </a:rPr>
              <a:t>	</a:t>
            </a:r>
          </a:p>
        </p:txBody>
      </p:sp>
      <p:pic>
        <p:nvPicPr>
          <p:cNvPr id="3" name="Picture 2">
            <a:extLst>
              <a:ext uri="{FF2B5EF4-FFF2-40B4-BE49-F238E27FC236}">
                <a16:creationId xmlns:a16="http://schemas.microsoft.com/office/drawing/2014/main" id="{A01ADD35-FEF8-BD2B-13FD-051F1D372C4E}"/>
              </a:ext>
            </a:extLst>
          </p:cNvPr>
          <p:cNvPicPr>
            <a:picLocks noChangeAspect="1"/>
          </p:cNvPicPr>
          <p:nvPr/>
        </p:nvPicPr>
        <p:blipFill>
          <a:blip r:embed="rId3"/>
          <a:stretch>
            <a:fillRect/>
          </a:stretch>
        </p:blipFill>
        <p:spPr>
          <a:xfrm>
            <a:off x="310928" y="1149006"/>
            <a:ext cx="11779039" cy="3754726"/>
          </a:xfrm>
          <a:prstGeom prst="rect">
            <a:avLst/>
          </a:prstGeom>
        </p:spPr>
      </p:pic>
    </p:spTree>
    <p:extLst>
      <p:ext uri="{BB962C8B-B14F-4D97-AF65-F5344CB8AC3E}">
        <p14:creationId xmlns:p14="http://schemas.microsoft.com/office/powerpoint/2010/main" val="1883283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E9D2-06A9-5A7B-EF66-4E3F61CECA7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7929642-8CC4-B27A-CFBB-C033963C6E73}"/>
              </a:ext>
            </a:extLst>
          </p:cNvPr>
          <p:cNvSpPr txBox="1">
            <a:spLocks/>
          </p:cNvSpPr>
          <p:nvPr/>
        </p:nvSpPr>
        <p:spPr>
          <a:xfrm>
            <a:off x="452459" y="287080"/>
            <a:ext cx="11564820" cy="807112"/>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pPr>
              <a:buClr>
                <a:srgbClr val="37601C"/>
              </a:buClr>
            </a:pPr>
            <a:r>
              <a:rPr lang="" b="0">
                <a:solidFill>
                  <a:schemeClr val="tx1"/>
                </a:solidFill>
              </a:rPr>
              <a:t>EU27 chemical production remains among the weakest-performing manufacturing sectors</a:t>
            </a:r>
          </a:p>
        </p:txBody>
      </p:sp>
      <p:sp>
        <p:nvSpPr>
          <p:cNvPr id="4" name="Fußzeilenplatzhalter 4">
            <a:extLst>
              <a:ext uri="{FF2B5EF4-FFF2-40B4-BE49-F238E27FC236}">
                <a16:creationId xmlns:a16="http://schemas.microsoft.com/office/drawing/2014/main" id="{EF001B8F-D224-129D-24CF-525A15DDB3E8}"/>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a:t>
            </a:r>
            <a:r>
              <a:rPr lang="en-GB" sz="1200">
                <a:solidFill>
                  <a:schemeClr val="tx2"/>
                </a:solidFill>
              </a:rPr>
              <a:t>Nace 20 only</a:t>
            </a:r>
            <a:endParaRPr lang="en-US" sz="1200">
              <a:solidFill>
                <a:schemeClr val="tx2"/>
              </a:solidFill>
              <a:latin typeface="+mj-lt"/>
            </a:endParaRPr>
          </a:p>
        </p:txBody>
      </p:sp>
      <p:pic>
        <p:nvPicPr>
          <p:cNvPr id="7" name="Picture 6">
            <a:extLst>
              <a:ext uri="{FF2B5EF4-FFF2-40B4-BE49-F238E27FC236}">
                <a16:creationId xmlns:a16="http://schemas.microsoft.com/office/drawing/2014/main" id="{B0D503DE-1D29-40A5-0F21-6A98E8648430}"/>
              </a:ext>
            </a:extLst>
          </p:cNvPr>
          <p:cNvPicPr>
            <a:picLocks noChangeAspect="1"/>
          </p:cNvPicPr>
          <p:nvPr/>
        </p:nvPicPr>
        <p:blipFill>
          <a:blip r:embed="rId3"/>
          <a:stretch>
            <a:fillRect/>
          </a:stretch>
        </p:blipFill>
        <p:spPr>
          <a:xfrm>
            <a:off x="151344" y="1380516"/>
            <a:ext cx="11865935" cy="3406460"/>
          </a:xfrm>
          <a:prstGeom prst="rect">
            <a:avLst/>
          </a:prstGeom>
        </p:spPr>
      </p:pic>
    </p:spTree>
    <p:extLst>
      <p:ext uri="{BB962C8B-B14F-4D97-AF65-F5344CB8AC3E}">
        <p14:creationId xmlns:p14="http://schemas.microsoft.com/office/powerpoint/2010/main" val="407565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50CC2-B816-40AD-FCEA-215FDCDFF6F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43D0736-CFF5-620A-19DF-ECCF6136A637}"/>
              </a:ext>
            </a:extLst>
          </p:cNvPr>
          <p:cNvSpPr txBox="1">
            <a:spLocks/>
          </p:cNvSpPr>
          <p:nvPr/>
        </p:nvSpPr>
        <p:spPr>
          <a:xfrm>
            <a:off x="452459" y="120198"/>
            <a:ext cx="11564820" cy="676281"/>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pPr>
              <a:buClr>
                <a:srgbClr val="37601C"/>
              </a:buClr>
            </a:pPr>
            <a:r>
              <a:rPr lang="en-US" b="0">
                <a:solidFill>
                  <a:schemeClr val="tx1"/>
                </a:solidFill>
              </a:rPr>
              <a:t>Strong production disparities across Member States</a:t>
            </a:r>
          </a:p>
        </p:txBody>
      </p:sp>
      <p:sp>
        <p:nvSpPr>
          <p:cNvPr id="4" name="Fußzeilenplatzhalter 4">
            <a:extLst>
              <a:ext uri="{FF2B5EF4-FFF2-40B4-BE49-F238E27FC236}">
                <a16:creationId xmlns:a16="http://schemas.microsoft.com/office/drawing/2014/main" id="{C6ADFE5C-10D3-506D-0B12-A34FBD161A1F}"/>
              </a:ext>
            </a:extLst>
          </p:cNvPr>
          <p:cNvSpPr txBox="1">
            <a:spLocks/>
          </p:cNvSpPr>
          <p:nvPr/>
        </p:nvSpPr>
        <p:spPr>
          <a:xfrm>
            <a:off x="10193404" y="5862177"/>
            <a:ext cx="1633223" cy="676281"/>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dirty="0">
                <a:solidFill>
                  <a:schemeClr val="tx2"/>
                </a:solidFill>
                <a:latin typeface="+mj-lt"/>
              </a:rPr>
              <a:t>Source: Cefic analysis based on Eurostat data, </a:t>
            </a:r>
            <a:r>
              <a:rPr lang="en-GB" sz="1200" dirty="0">
                <a:solidFill>
                  <a:schemeClr val="tx2"/>
                </a:solidFill>
              </a:rPr>
              <a:t>Nace 20 only.</a:t>
            </a:r>
            <a:endParaRPr lang="en-US" sz="1200" dirty="0">
              <a:solidFill>
                <a:schemeClr val="tx2"/>
              </a:solidFill>
              <a:latin typeface="+mj-lt"/>
            </a:endParaRPr>
          </a:p>
        </p:txBody>
      </p:sp>
      <p:pic>
        <p:nvPicPr>
          <p:cNvPr id="11" name="Picture 10">
            <a:extLst>
              <a:ext uri="{FF2B5EF4-FFF2-40B4-BE49-F238E27FC236}">
                <a16:creationId xmlns:a16="http://schemas.microsoft.com/office/drawing/2014/main" id="{1CC3352D-2025-A945-80E2-DCFF499DBE99}"/>
              </a:ext>
            </a:extLst>
          </p:cNvPr>
          <p:cNvPicPr>
            <a:picLocks noChangeAspect="1"/>
          </p:cNvPicPr>
          <p:nvPr/>
        </p:nvPicPr>
        <p:blipFill>
          <a:blip r:embed="rId3"/>
          <a:stretch>
            <a:fillRect/>
          </a:stretch>
        </p:blipFill>
        <p:spPr>
          <a:xfrm>
            <a:off x="2246412" y="697083"/>
            <a:ext cx="6794155" cy="5700096"/>
          </a:xfrm>
          <a:prstGeom prst="rect">
            <a:avLst/>
          </a:prstGeom>
        </p:spPr>
      </p:pic>
    </p:spTree>
    <p:extLst>
      <p:ext uri="{BB962C8B-B14F-4D97-AF65-F5344CB8AC3E}">
        <p14:creationId xmlns:p14="http://schemas.microsoft.com/office/powerpoint/2010/main" val="4044511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B8586-F1C1-9663-E452-9EB49F35D57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9493D66-0D4E-2D7C-6FF2-215805F9D4B3}"/>
              </a:ext>
            </a:extLst>
          </p:cNvPr>
          <p:cNvSpPr>
            <a:spLocks noGrp="1"/>
          </p:cNvSpPr>
          <p:nvPr>
            <p:ph type="title"/>
          </p:nvPr>
        </p:nvSpPr>
        <p:spPr>
          <a:xfrm>
            <a:off x="595099" y="329610"/>
            <a:ext cx="11294966" cy="922518"/>
          </a:xfrm>
        </p:spPr>
        <p:txBody>
          <a:bodyPr>
            <a:noAutofit/>
          </a:bodyPr>
          <a:lstStyle/>
          <a:p>
            <a:r>
              <a:rPr lang="" b="0"/>
              <a:t>‘Other organic basic chemicals' and polymers continue to weigh on EU27 chemical production</a:t>
            </a:r>
          </a:p>
        </p:txBody>
      </p:sp>
      <p:sp>
        <p:nvSpPr>
          <p:cNvPr id="2" name="Fußzeilenplatzhalter 4">
            <a:extLst>
              <a:ext uri="{FF2B5EF4-FFF2-40B4-BE49-F238E27FC236}">
                <a16:creationId xmlns:a16="http://schemas.microsoft.com/office/drawing/2014/main" id="{FD97E1CC-A06A-89A7-74FC-AA08937B251B}"/>
              </a:ext>
            </a:extLst>
          </p:cNvPr>
          <p:cNvSpPr txBox="1">
            <a:spLocks/>
          </p:cNvSpPr>
          <p:nvPr/>
        </p:nvSpPr>
        <p:spPr>
          <a:xfrm>
            <a:off x="886237" y="6540788"/>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a:t>
            </a:r>
            <a:r>
              <a:rPr lang="en-GB" sz="1200">
                <a:solidFill>
                  <a:schemeClr val="tx2"/>
                </a:solidFill>
              </a:rPr>
              <a:t>Nace 20 only</a:t>
            </a:r>
            <a:endParaRPr lang="en-US" sz="1200">
              <a:solidFill>
                <a:schemeClr val="tx2"/>
              </a:solidFill>
              <a:latin typeface="+mj-lt"/>
            </a:endParaRPr>
          </a:p>
        </p:txBody>
      </p:sp>
      <p:pic>
        <p:nvPicPr>
          <p:cNvPr id="4" name="Picture 3">
            <a:extLst>
              <a:ext uri="{FF2B5EF4-FFF2-40B4-BE49-F238E27FC236}">
                <a16:creationId xmlns:a16="http://schemas.microsoft.com/office/drawing/2014/main" id="{82999124-C437-2E92-4FFE-7349DEA13A8D}"/>
              </a:ext>
            </a:extLst>
          </p:cNvPr>
          <p:cNvPicPr>
            <a:picLocks noChangeAspect="1"/>
          </p:cNvPicPr>
          <p:nvPr/>
        </p:nvPicPr>
        <p:blipFill>
          <a:blip r:embed="rId3"/>
          <a:stretch>
            <a:fillRect/>
          </a:stretch>
        </p:blipFill>
        <p:spPr>
          <a:xfrm>
            <a:off x="478140" y="1484254"/>
            <a:ext cx="11294966" cy="3327508"/>
          </a:xfrm>
          <a:prstGeom prst="rect">
            <a:avLst/>
          </a:prstGeom>
        </p:spPr>
      </p:pic>
    </p:spTree>
    <p:extLst>
      <p:ext uri="{BB962C8B-B14F-4D97-AF65-F5344CB8AC3E}">
        <p14:creationId xmlns:p14="http://schemas.microsoft.com/office/powerpoint/2010/main" val="2854434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8FFF2-C783-D241-7204-3A61BCF47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8AFD6-AF34-A7E0-A15F-F35DB99F66F7}"/>
              </a:ext>
            </a:extLst>
          </p:cNvPr>
          <p:cNvSpPr>
            <a:spLocks noGrp="1"/>
          </p:cNvSpPr>
          <p:nvPr>
            <p:ph type="title"/>
          </p:nvPr>
        </p:nvSpPr>
        <p:spPr>
          <a:xfrm>
            <a:off x="619046" y="146555"/>
            <a:ext cx="11391722" cy="715774"/>
          </a:xfrm>
        </p:spPr>
        <p:txBody>
          <a:bodyPr>
            <a:noAutofit/>
          </a:bodyPr>
          <a:lstStyle/>
          <a:p>
            <a:r>
              <a:rPr lang="en-GB" b="0"/>
              <a:t>EU27 chemicals sales* 2.1% above 2025 levels</a:t>
            </a:r>
            <a:endParaRPr lang="en-GB" sz="3200" b="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5247C0FC-C810-A129-63BB-1A96B72C9DE7}"/>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 *2026 (Jan-June)</a:t>
            </a:r>
            <a:endParaRPr lang="en-US" sz="1200">
              <a:solidFill>
                <a:schemeClr val="tx2"/>
              </a:solidFill>
              <a:latin typeface="+mj-lt"/>
            </a:endParaRPr>
          </a:p>
        </p:txBody>
      </p:sp>
      <p:pic>
        <p:nvPicPr>
          <p:cNvPr id="3" name="Picture 2">
            <a:extLst>
              <a:ext uri="{FF2B5EF4-FFF2-40B4-BE49-F238E27FC236}">
                <a16:creationId xmlns:a16="http://schemas.microsoft.com/office/drawing/2014/main" id="{D7C03E80-BA50-5BE4-6494-B4133D7FFAE5}"/>
              </a:ext>
            </a:extLst>
          </p:cNvPr>
          <p:cNvPicPr>
            <a:picLocks noChangeAspect="1"/>
          </p:cNvPicPr>
          <p:nvPr/>
        </p:nvPicPr>
        <p:blipFill>
          <a:blip r:embed="rId3"/>
          <a:stretch>
            <a:fillRect/>
          </a:stretch>
        </p:blipFill>
        <p:spPr>
          <a:xfrm>
            <a:off x="619046" y="1377862"/>
            <a:ext cx="11284718" cy="3500738"/>
          </a:xfrm>
          <a:prstGeom prst="rect">
            <a:avLst/>
          </a:prstGeom>
        </p:spPr>
      </p:pic>
    </p:spTree>
    <p:extLst>
      <p:ext uri="{BB962C8B-B14F-4D97-AF65-F5344CB8AC3E}">
        <p14:creationId xmlns:p14="http://schemas.microsoft.com/office/powerpoint/2010/main" val="147615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755EA-4491-AB1A-EEFA-EA48C58FF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44C826-5207-7B90-73F7-7368FFC47542}"/>
              </a:ext>
            </a:extLst>
          </p:cNvPr>
          <p:cNvSpPr>
            <a:spLocks noGrp="1"/>
          </p:cNvSpPr>
          <p:nvPr>
            <p:ph type="title"/>
          </p:nvPr>
        </p:nvSpPr>
        <p:spPr>
          <a:xfrm>
            <a:off x="638793" y="327309"/>
            <a:ext cx="11391722" cy="910555"/>
          </a:xfrm>
        </p:spPr>
        <p:txBody>
          <a:bodyPr>
            <a:noAutofit/>
          </a:bodyPr>
          <a:lstStyle/>
          <a:p>
            <a:r>
              <a:rPr lang="" b="0"/>
              <a:t>China continues to drive global growth while mature regions struggle to regain momentum</a:t>
            </a:r>
            <a:endParaRPr lang="en-GB" b="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A8437EBB-C261-BF91-A1AD-76A8B23B7AF3}"/>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 *2026 (Jan-June)</a:t>
            </a:r>
            <a:endParaRPr lang="en-US" sz="1200">
              <a:solidFill>
                <a:schemeClr val="tx2"/>
              </a:solidFill>
              <a:latin typeface="+mj-lt"/>
            </a:endParaRPr>
          </a:p>
        </p:txBody>
      </p:sp>
      <p:pic>
        <p:nvPicPr>
          <p:cNvPr id="3" name="Picture 2">
            <a:extLst>
              <a:ext uri="{FF2B5EF4-FFF2-40B4-BE49-F238E27FC236}">
                <a16:creationId xmlns:a16="http://schemas.microsoft.com/office/drawing/2014/main" id="{053E3908-6274-9958-91CB-D2964E73CD58}"/>
              </a:ext>
            </a:extLst>
          </p:cNvPr>
          <p:cNvPicPr>
            <a:picLocks noChangeAspect="1"/>
          </p:cNvPicPr>
          <p:nvPr/>
        </p:nvPicPr>
        <p:blipFill>
          <a:blip r:embed="rId3"/>
          <a:stretch>
            <a:fillRect/>
          </a:stretch>
        </p:blipFill>
        <p:spPr>
          <a:xfrm>
            <a:off x="219075" y="1558938"/>
            <a:ext cx="11753850" cy="3614863"/>
          </a:xfrm>
          <a:prstGeom prst="rect">
            <a:avLst/>
          </a:prstGeom>
        </p:spPr>
      </p:pic>
    </p:spTree>
    <p:extLst>
      <p:ext uri="{BB962C8B-B14F-4D97-AF65-F5344CB8AC3E}">
        <p14:creationId xmlns:p14="http://schemas.microsoft.com/office/powerpoint/2010/main" val="310578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AEF30-CF12-6031-57FB-9E165B56D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5E4F9-174D-90C3-45EF-C5E455B7533F}"/>
              </a:ext>
            </a:extLst>
          </p:cNvPr>
          <p:cNvSpPr>
            <a:spLocks noGrp="1"/>
          </p:cNvSpPr>
          <p:nvPr>
            <p:ph type="title"/>
          </p:nvPr>
        </p:nvSpPr>
        <p:spPr>
          <a:xfrm>
            <a:off x="417028" y="148590"/>
            <a:ext cx="11774972" cy="590774"/>
          </a:xfrm>
        </p:spPr>
        <p:txBody>
          <a:bodyPr>
            <a:noAutofit/>
          </a:bodyPr>
          <a:lstStyle/>
          <a:p>
            <a:r>
              <a:rPr lang="" b="0"/>
              <a:t>Export value falls as the US market drives the downturn</a:t>
            </a:r>
            <a:endParaRPr lang="en-GB" b="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4D2F0CD9-58F4-6A62-F260-8E5B77B5BDA8}"/>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a:t>
            </a:r>
            <a:endParaRPr lang="en-US" sz="1200">
              <a:solidFill>
                <a:schemeClr val="tx2"/>
              </a:solidFill>
              <a:latin typeface="+mj-lt"/>
            </a:endParaRPr>
          </a:p>
        </p:txBody>
      </p:sp>
      <p:pic>
        <p:nvPicPr>
          <p:cNvPr id="8" name="Picture 7">
            <a:extLst>
              <a:ext uri="{FF2B5EF4-FFF2-40B4-BE49-F238E27FC236}">
                <a16:creationId xmlns:a16="http://schemas.microsoft.com/office/drawing/2014/main" id="{8CDC07FC-4EAC-146D-4105-E56B90C6DE41}"/>
              </a:ext>
            </a:extLst>
          </p:cNvPr>
          <p:cNvPicPr>
            <a:picLocks noChangeAspect="1"/>
          </p:cNvPicPr>
          <p:nvPr/>
        </p:nvPicPr>
        <p:blipFill>
          <a:blip r:embed="rId3"/>
          <a:stretch>
            <a:fillRect/>
          </a:stretch>
        </p:blipFill>
        <p:spPr>
          <a:xfrm>
            <a:off x="678921" y="926513"/>
            <a:ext cx="11251185" cy="3697008"/>
          </a:xfrm>
          <a:prstGeom prst="rect">
            <a:avLst/>
          </a:prstGeom>
        </p:spPr>
      </p:pic>
      <p:pic>
        <p:nvPicPr>
          <p:cNvPr id="9" name="Picture 8">
            <a:extLst>
              <a:ext uri="{FF2B5EF4-FFF2-40B4-BE49-F238E27FC236}">
                <a16:creationId xmlns:a16="http://schemas.microsoft.com/office/drawing/2014/main" id="{8C3F3A54-D18A-573F-D611-CE52694B9AAB}"/>
              </a:ext>
            </a:extLst>
          </p:cNvPr>
          <p:cNvPicPr>
            <a:picLocks noChangeAspect="1"/>
          </p:cNvPicPr>
          <p:nvPr/>
        </p:nvPicPr>
        <p:blipFill>
          <a:blip r:embed="rId4"/>
          <a:stretch>
            <a:fillRect/>
          </a:stretch>
        </p:blipFill>
        <p:spPr>
          <a:xfrm>
            <a:off x="678921" y="4823646"/>
            <a:ext cx="11251186" cy="1354603"/>
          </a:xfrm>
          <a:prstGeom prst="rect">
            <a:avLst/>
          </a:prstGeom>
        </p:spPr>
      </p:pic>
    </p:spTree>
    <p:extLst>
      <p:ext uri="{BB962C8B-B14F-4D97-AF65-F5344CB8AC3E}">
        <p14:creationId xmlns:p14="http://schemas.microsoft.com/office/powerpoint/2010/main" val="102944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8AC06-89D4-CA25-3D2E-BC48B8BEB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DDC1D4-886F-8DFC-1C1B-B21FA644B6A6}"/>
              </a:ext>
            </a:extLst>
          </p:cNvPr>
          <p:cNvSpPr>
            <a:spLocks noGrp="1"/>
          </p:cNvSpPr>
          <p:nvPr>
            <p:ph type="title"/>
          </p:nvPr>
        </p:nvSpPr>
        <p:spPr>
          <a:xfrm>
            <a:off x="417028" y="148590"/>
            <a:ext cx="11774972" cy="590774"/>
          </a:xfrm>
        </p:spPr>
        <p:txBody>
          <a:bodyPr>
            <a:noAutofit/>
          </a:bodyPr>
          <a:lstStyle/>
          <a:p>
            <a:r>
              <a:rPr lang="" b="0" dirty="0"/>
              <a:t>Export volumes weaken, driven by ‘other organic basic chemicals’</a:t>
            </a:r>
            <a:endParaRPr lang="en-GB" b="0" dirty="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E4FBB275-F5BD-0E09-9F2D-9874FC61DFCF}"/>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a:t>
            </a:r>
            <a:endParaRPr lang="en-US" sz="1200">
              <a:solidFill>
                <a:schemeClr val="tx2"/>
              </a:solidFill>
              <a:latin typeface="+mj-lt"/>
            </a:endParaRPr>
          </a:p>
        </p:txBody>
      </p:sp>
      <p:pic>
        <p:nvPicPr>
          <p:cNvPr id="7" name="Picture 6">
            <a:extLst>
              <a:ext uri="{FF2B5EF4-FFF2-40B4-BE49-F238E27FC236}">
                <a16:creationId xmlns:a16="http://schemas.microsoft.com/office/drawing/2014/main" id="{7C2C4AB8-A469-70F7-F1FD-433E6403DE9B}"/>
              </a:ext>
            </a:extLst>
          </p:cNvPr>
          <p:cNvPicPr>
            <a:picLocks noChangeAspect="1"/>
          </p:cNvPicPr>
          <p:nvPr/>
        </p:nvPicPr>
        <p:blipFill>
          <a:blip r:embed="rId3"/>
          <a:stretch>
            <a:fillRect/>
          </a:stretch>
        </p:blipFill>
        <p:spPr>
          <a:xfrm>
            <a:off x="833685" y="850581"/>
            <a:ext cx="10766140" cy="3801429"/>
          </a:xfrm>
          <a:prstGeom prst="rect">
            <a:avLst/>
          </a:prstGeom>
        </p:spPr>
      </p:pic>
      <p:pic>
        <p:nvPicPr>
          <p:cNvPr id="8" name="Picture 7">
            <a:extLst>
              <a:ext uri="{FF2B5EF4-FFF2-40B4-BE49-F238E27FC236}">
                <a16:creationId xmlns:a16="http://schemas.microsoft.com/office/drawing/2014/main" id="{BA7F37E0-29D3-3341-2ED4-B4696F26DC2F}"/>
              </a:ext>
            </a:extLst>
          </p:cNvPr>
          <p:cNvPicPr>
            <a:picLocks noChangeAspect="1"/>
          </p:cNvPicPr>
          <p:nvPr/>
        </p:nvPicPr>
        <p:blipFill>
          <a:blip r:embed="rId4"/>
          <a:stretch>
            <a:fillRect/>
          </a:stretch>
        </p:blipFill>
        <p:spPr>
          <a:xfrm>
            <a:off x="579334" y="4763227"/>
            <a:ext cx="11550182" cy="1331693"/>
          </a:xfrm>
          <a:prstGeom prst="rect">
            <a:avLst/>
          </a:prstGeom>
        </p:spPr>
      </p:pic>
    </p:spTree>
    <p:extLst>
      <p:ext uri="{BB962C8B-B14F-4D97-AF65-F5344CB8AC3E}">
        <p14:creationId xmlns:p14="http://schemas.microsoft.com/office/powerpoint/2010/main" val="1007164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E4A24-9FA7-F922-288D-0C12CF77DC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9FCE9-3240-7899-DC17-EBBDDFCD8B80}"/>
              </a:ext>
            </a:extLst>
          </p:cNvPr>
          <p:cNvSpPr>
            <a:spLocks noGrp="1"/>
          </p:cNvSpPr>
          <p:nvPr>
            <p:ph type="title"/>
          </p:nvPr>
        </p:nvSpPr>
        <p:spPr>
          <a:xfrm>
            <a:off x="417028" y="148590"/>
            <a:ext cx="11774972" cy="590774"/>
          </a:xfrm>
        </p:spPr>
        <p:txBody>
          <a:bodyPr>
            <a:noAutofit/>
          </a:bodyPr>
          <a:lstStyle/>
          <a:p>
            <a:r>
              <a:rPr lang="" b="0"/>
              <a:t>Import value declines across major upstream segments</a:t>
            </a:r>
            <a:endParaRPr lang="en-GB" b="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9C45A9E9-A168-A7F1-B1B4-1AE451165690}"/>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a:t>
            </a:r>
            <a:endParaRPr lang="en-US" sz="1200">
              <a:solidFill>
                <a:schemeClr val="tx2"/>
              </a:solidFill>
              <a:latin typeface="+mj-lt"/>
            </a:endParaRPr>
          </a:p>
        </p:txBody>
      </p:sp>
      <p:pic>
        <p:nvPicPr>
          <p:cNvPr id="7" name="Picture 6">
            <a:extLst>
              <a:ext uri="{FF2B5EF4-FFF2-40B4-BE49-F238E27FC236}">
                <a16:creationId xmlns:a16="http://schemas.microsoft.com/office/drawing/2014/main" id="{030028ED-CEEF-A2E7-E3B2-C4B3BBC27DD0}"/>
              </a:ext>
            </a:extLst>
          </p:cNvPr>
          <p:cNvPicPr>
            <a:picLocks noChangeAspect="1"/>
          </p:cNvPicPr>
          <p:nvPr/>
        </p:nvPicPr>
        <p:blipFill>
          <a:blip r:embed="rId3"/>
          <a:stretch>
            <a:fillRect/>
          </a:stretch>
        </p:blipFill>
        <p:spPr>
          <a:xfrm>
            <a:off x="118110" y="947800"/>
            <a:ext cx="11955780" cy="3636389"/>
          </a:xfrm>
          <a:prstGeom prst="rect">
            <a:avLst/>
          </a:prstGeom>
        </p:spPr>
      </p:pic>
      <p:pic>
        <p:nvPicPr>
          <p:cNvPr id="9" name="Picture 8">
            <a:extLst>
              <a:ext uri="{FF2B5EF4-FFF2-40B4-BE49-F238E27FC236}">
                <a16:creationId xmlns:a16="http://schemas.microsoft.com/office/drawing/2014/main" id="{229190FC-1453-16ED-D0F1-07A05F668E52}"/>
              </a:ext>
            </a:extLst>
          </p:cNvPr>
          <p:cNvPicPr>
            <a:picLocks noChangeAspect="1"/>
          </p:cNvPicPr>
          <p:nvPr/>
        </p:nvPicPr>
        <p:blipFill>
          <a:blip r:embed="rId4"/>
          <a:stretch>
            <a:fillRect/>
          </a:stretch>
        </p:blipFill>
        <p:spPr>
          <a:xfrm>
            <a:off x="507670" y="4584189"/>
            <a:ext cx="11435882" cy="1318514"/>
          </a:xfrm>
          <a:prstGeom prst="rect">
            <a:avLst/>
          </a:prstGeom>
        </p:spPr>
      </p:pic>
    </p:spTree>
    <p:extLst>
      <p:ext uri="{BB962C8B-B14F-4D97-AF65-F5344CB8AC3E}">
        <p14:creationId xmlns:p14="http://schemas.microsoft.com/office/powerpoint/2010/main" val="281748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47B3F-54E3-F343-C933-DBAD53633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6A9B77-BAC9-D03F-3FF8-DBC9B7B4FD80}"/>
              </a:ext>
            </a:extLst>
          </p:cNvPr>
          <p:cNvSpPr>
            <a:spLocks noGrp="1"/>
          </p:cNvSpPr>
          <p:nvPr>
            <p:ph type="title"/>
          </p:nvPr>
        </p:nvSpPr>
        <p:spPr>
          <a:xfrm>
            <a:off x="417028" y="146557"/>
            <a:ext cx="11302532" cy="676404"/>
          </a:xfrm>
        </p:spPr>
        <p:txBody>
          <a:bodyPr>
            <a:noAutofit/>
          </a:bodyPr>
          <a:lstStyle/>
          <a:p>
            <a:r>
              <a:rPr lang="" b="0" dirty="0"/>
              <a:t>Import volumes contract sharply, driven by basic inorganics</a:t>
            </a:r>
            <a:endParaRPr lang="en-GB" b="0" dirty="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CD7E3468-DC3E-1ADD-1334-6C3139D12E8D}"/>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a:t>
            </a:r>
            <a:endParaRPr lang="en-US" sz="1200">
              <a:solidFill>
                <a:schemeClr val="tx2"/>
              </a:solidFill>
              <a:latin typeface="+mj-lt"/>
            </a:endParaRPr>
          </a:p>
        </p:txBody>
      </p:sp>
      <p:pic>
        <p:nvPicPr>
          <p:cNvPr id="8" name="Picture 7">
            <a:extLst>
              <a:ext uri="{FF2B5EF4-FFF2-40B4-BE49-F238E27FC236}">
                <a16:creationId xmlns:a16="http://schemas.microsoft.com/office/drawing/2014/main" id="{667B56E6-7E1F-6819-0EBD-AC7CB84EC19B}"/>
              </a:ext>
            </a:extLst>
          </p:cNvPr>
          <p:cNvPicPr>
            <a:picLocks noChangeAspect="1"/>
          </p:cNvPicPr>
          <p:nvPr/>
        </p:nvPicPr>
        <p:blipFill>
          <a:blip r:embed="rId3"/>
          <a:stretch>
            <a:fillRect/>
          </a:stretch>
        </p:blipFill>
        <p:spPr>
          <a:xfrm>
            <a:off x="599908" y="4501165"/>
            <a:ext cx="11435882" cy="1318514"/>
          </a:xfrm>
          <a:prstGeom prst="rect">
            <a:avLst/>
          </a:prstGeom>
        </p:spPr>
      </p:pic>
      <p:pic>
        <p:nvPicPr>
          <p:cNvPr id="4" name="Picture 3">
            <a:extLst>
              <a:ext uri="{FF2B5EF4-FFF2-40B4-BE49-F238E27FC236}">
                <a16:creationId xmlns:a16="http://schemas.microsoft.com/office/drawing/2014/main" id="{ED9E212D-69B6-72D4-EAE4-337E4806BDEA}"/>
              </a:ext>
            </a:extLst>
          </p:cNvPr>
          <p:cNvPicPr>
            <a:picLocks noChangeAspect="1"/>
          </p:cNvPicPr>
          <p:nvPr/>
        </p:nvPicPr>
        <p:blipFill>
          <a:blip r:embed="rId4"/>
          <a:stretch>
            <a:fillRect/>
          </a:stretch>
        </p:blipFill>
        <p:spPr>
          <a:xfrm>
            <a:off x="599908" y="1034486"/>
            <a:ext cx="11302533" cy="3255154"/>
          </a:xfrm>
          <a:prstGeom prst="rect">
            <a:avLst/>
          </a:prstGeom>
        </p:spPr>
      </p:pic>
    </p:spTree>
    <p:extLst>
      <p:ext uri="{BB962C8B-B14F-4D97-AF65-F5344CB8AC3E}">
        <p14:creationId xmlns:p14="http://schemas.microsoft.com/office/powerpoint/2010/main" val="32519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4FC52-98BF-C98F-3FC9-AEC8135C0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DD12A-07E9-952B-A067-FFE0759A8A42}"/>
              </a:ext>
            </a:extLst>
          </p:cNvPr>
          <p:cNvSpPr>
            <a:spLocks noGrp="1"/>
          </p:cNvSpPr>
          <p:nvPr>
            <p:ph type="title"/>
          </p:nvPr>
        </p:nvSpPr>
        <p:spPr>
          <a:xfrm>
            <a:off x="417028" y="148590"/>
            <a:ext cx="11876572" cy="590774"/>
          </a:xfrm>
        </p:spPr>
        <p:txBody>
          <a:bodyPr>
            <a:noAutofit/>
          </a:bodyPr>
          <a:lstStyle/>
          <a:p>
            <a:pPr fontAlgn="t"/>
            <a:r>
              <a:rPr lang="" b="0"/>
              <a:t>Trade surplus narrows as exports fall faster than imports</a:t>
            </a:r>
          </a:p>
        </p:txBody>
      </p:sp>
      <p:sp>
        <p:nvSpPr>
          <p:cNvPr id="4" name="Fußzeilenplatzhalter 4">
            <a:extLst>
              <a:ext uri="{FF2B5EF4-FFF2-40B4-BE49-F238E27FC236}">
                <a16:creationId xmlns:a16="http://schemas.microsoft.com/office/drawing/2014/main" id="{8D204606-A350-8FF1-F441-05D672F45929}"/>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a:t>
            </a:r>
            <a:endParaRPr lang="en-US" sz="1200">
              <a:solidFill>
                <a:schemeClr val="tx2"/>
              </a:solidFill>
              <a:latin typeface="+mj-lt"/>
            </a:endParaRPr>
          </a:p>
        </p:txBody>
      </p:sp>
      <p:pic>
        <p:nvPicPr>
          <p:cNvPr id="6" name="Picture 5">
            <a:extLst>
              <a:ext uri="{FF2B5EF4-FFF2-40B4-BE49-F238E27FC236}">
                <a16:creationId xmlns:a16="http://schemas.microsoft.com/office/drawing/2014/main" id="{A0E43410-76DE-6CB3-8731-A20ECE5A06E3}"/>
              </a:ext>
            </a:extLst>
          </p:cNvPr>
          <p:cNvPicPr>
            <a:picLocks noChangeAspect="1"/>
          </p:cNvPicPr>
          <p:nvPr/>
        </p:nvPicPr>
        <p:blipFill>
          <a:blip r:embed="rId3"/>
          <a:stretch>
            <a:fillRect/>
          </a:stretch>
        </p:blipFill>
        <p:spPr>
          <a:xfrm>
            <a:off x="352425" y="836136"/>
            <a:ext cx="11487150" cy="3885776"/>
          </a:xfrm>
          <a:prstGeom prst="rect">
            <a:avLst/>
          </a:prstGeom>
        </p:spPr>
      </p:pic>
      <p:pic>
        <p:nvPicPr>
          <p:cNvPr id="7" name="Picture 6">
            <a:extLst>
              <a:ext uri="{FF2B5EF4-FFF2-40B4-BE49-F238E27FC236}">
                <a16:creationId xmlns:a16="http://schemas.microsoft.com/office/drawing/2014/main" id="{0E0E1676-AF91-C412-E44E-067177538B83}"/>
              </a:ext>
            </a:extLst>
          </p:cNvPr>
          <p:cNvPicPr>
            <a:picLocks noChangeAspect="1"/>
          </p:cNvPicPr>
          <p:nvPr/>
        </p:nvPicPr>
        <p:blipFill>
          <a:blip r:embed="rId4"/>
          <a:stretch>
            <a:fillRect/>
          </a:stretch>
        </p:blipFill>
        <p:spPr>
          <a:xfrm>
            <a:off x="3374540" y="4876152"/>
            <a:ext cx="5961547" cy="1331513"/>
          </a:xfrm>
          <a:prstGeom prst="rect">
            <a:avLst/>
          </a:prstGeom>
        </p:spPr>
      </p:pic>
    </p:spTree>
    <p:extLst>
      <p:ext uri="{BB962C8B-B14F-4D97-AF65-F5344CB8AC3E}">
        <p14:creationId xmlns:p14="http://schemas.microsoft.com/office/powerpoint/2010/main" val="1079230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8B415-C6F3-33F3-3CE2-8DB2358A1BD8}"/>
            </a:ext>
          </a:extLst>
        </p:cNvPr>
        <p:cNvGrpSpPr/>
        <p:nvPr/>
      </p:nvGrpSpPr>
      <p:grpSpPr>
        <a:xfrm>
          <a:off x="0" y="0"/>
          <a:ext cx="0" cy="0"/>
          <a:chOff x="0" y="0"/>
          <a:chExt cx="0" cy="0"/>
        </a:xfrm>
      </p:grpSpPr>
      <p:sp>
        <p:nvSpPr>
          <p:cNvPr id="3" name="Fußzeilenplatzhalter 4">
            <a:extLst>
              <a:ext uri="{FF2B5EF4-FFF2-40B4-BE49-F238E27FC236}">
                <a16:creationId xmlns:a16="http://schemas.microsoft.com/office/drawing/2014/main" id="{CDFD7F05-24D9-487E-2A84-B4092C47284A}"/>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a:t>
            </a:r>
            <a:endParaRPr lang="en-US" sz="1200">
              <a:solidFill>
                <a:schemeClr val="tx2"/>
              </a:solidFill>
              <a:latin typeface="+mj-lt"/>
            </a:endParaRPr>
          </a:p>
        </p:txBody>
      </p:sp>
      <p:sp>
        <p:nvSpPr>
          <p:cNvPr id="9" name="Title 1">
            <a:extLst>
              <a:ext uri="{FF2B5EF4-FFF2-40B4-BE49-F238E27FC236}">
                <a16:creationId xmlns:a16="http://schemas.microsoft.com/office/drawing/2014/main" id="{74BE1B24-4A93-E687-235C-880A20995154}"/>
              </a:ext>
            </a:extLst>
          </p:cNvPr>
          <p:cNvSpPr>
            <a:spLocks noGrp="1"/>
          </p:cNvSpPr>
          <p:nvPr>
            <p:ph type="title"/>
          </p:nvPr>
        </p:nvSpPr>
        <p:spPr>
          <a:xfrm>
            <a:off x="527843" y="321023"/>
            <a:ext cx="11410157" cy="565626"/>
          </a:xfrm>
        </p:spPr>
        <p:txBody>
          <a:bodyPr>
            <a:noAutofit/>
          </a:bodyPr>
          <a:lstStyle/>
          <a:p>
            <a:r>
              <a:rPr lang="" b="0"/>
              <a:t>Volume deficit narrows as imports contract much faster than exports</a:t>
            </a:r>
            <a:endParaRPr lang="en-GB" b="0">
              <a:ea typeface="Calibri" panose="020F0502020204030204" pitchFamily="34" charset="0"/>
              <a:cs typeface="Poppins" panose="00000500000000000000" pitchFamily="2" charset="0"/>
            </a:endParaRPr>
          </a:p>
        </p:txBody>
      </p:sp>
      <p:pic>
        <p:nvPicPr>
          <p:cNvPr id="4" name="Picture 3">
            <a:extLst>
              <a:ext uri="{FF2B5EF4-FFF2-40B4-BE49-F238E27FC236}">
                <a16:creationId xmlns:a16="http://schemas.microsoft.com/office/drawing/2014/main" id="{C59B5345-3E68-9DEC-19FC-FAE986CF102B}"/>
              </a:ext>
            </a:extLst>
          </p:cNvPr>
          <p:cNvPicPr>
            <a:picLocks noChangeAspect="1"/>
          </p:cNvPicPr>
          <p:nvPr/>
        </p:nvPicPr>
        <p:blipFill>
          <a:blip r:embed="rId3"/>
          <a:stretch>
            <a:fillRect/>
          </a:stretch>
        </p:blipFill>
        <p:spPr>
          <a:xfrm>
            <a:off x="791784" y="1061622"/>
            <a:ext cx="10829925" cy="3854364"/>
          </a:xfrm>
          <a:prstGeom prst="rect">
            <a:avLst/>
          </a:prstGeom>
        </p:spPr>
      </p:pic>
      <p:pic>
        <p:nvPicPr>
          <p:cNvPr id="6" name="Picture 5">
            <a:extLst>
              <a:ext uri="{FF2B5EF4-FFF2-40B4-BE49-F238E27FC236}">
                <a16:creationId xmlns:a16="http://schemas.microsoft.com/office/drawing/2014/main" id="{B8E96DFA-1B4D-DAB0-9053-C0A79266FBB4}"/>
              </a:ext>
            </a:extLst>
          </p:cNvPr>
          <p:cNvPicPr>
            <a:picLocks noChangeAspect="1"/>
          </p:cNvPicPr>
          <p:nvPr/>
        </p:nvPicPr>
        <p:blipFill>
          <a:blip r:embed="rId4"/>
          <a:stretch>
            <a:fillRect/>
          </a:stretch>
        </p:blipFill>
        <p:spPr>
          <a:xfrm>
            <a:off x="3430737" y="4992186"/>
            <a:ext cx="5990782" cy="1270947"/>
          </a:xfrm>
          <a:prstGeom prst="rect">
            <a:avLst/>
          </a:prstGeom>
        </p:spPr>
      </p:pic>
    </p:spTree>
    <p:extLst>
      <p:ext uri="{BB962C8B-B14F-4D97-AF65-F5344CB8AC3E}">
        <p14:creationId xmlns:p14="http://schemas.microsoft.com/office/powerpoint/2010/main" val="2963256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93C7A-EFBF-91C1-A9B1-6E06ADAF59B1}"/>
            </a:ext>
          </a:extLst>
        </p:cNvPr>
        <p:cNvGrpSpPr/>
        <p:nvPr/>
      </p:nvGrpSpPr>
      <p:grpSpPr>
        <a:xfrm>
          <a:off x="0" y="0"/>
          <a:ext cx="0" cy="0"/>
          <a:chOff x="0" y="0"/>
          <a:chExt cx="0" cy="0"/>
        </a:xfrm>
      </p:grpSpPr>
      <p:sp>
        <p:nvSpPr>
          <p:cNvPr id="3" name="Fußzeilenplatzhalter 4">
            <a:extLst>
              <a:ext uri="{FF2B5EF4-FFF2-40B4-BE49-F238E27FC236}">
                <a16:creationId xmlns:a16="http://schemas.microsoft.com/office/drawing/2014/main" id="{2FC8C93A-4F8C-51B5-B10C-F5D714F372C0}"/>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a:t>
            </a:r>
            <a:endParaRPr lang="en-US" sz="1200">
              <a:solidFill>
                <a:schemeClr val="tx2"/>
              </a:solidFill>
              <a:latin typeface="+mj-lt"/>
            </a:endParaRPr>
          </a:p>
        </p:txBody>
      </p:sp>
      <p:sp>
        <p:nvSpPr>
          <p:cNvPr id="9" name="Title 1">
            <a:extLst>
              <a:ext uri="{FF2B5EF4-FFF2-40B4-BE49-F238E27FC236}">
                <a16:creationId xmlns:a16="http://schemas.microsoft.com/office/drawing/2014/main" id="{1C56624B-EE6D-127D-A29F-6096BAEA499F}"/>
              </a:ext>
            </a:extLst>
          </p:cNvPr>
          <p:cNvSpPr>
            <a:spLocks noGrp="1"/>
          </p:cNvSpPr>
          <p:nvPr>
            <p:ph type="title"/>
          </p:nvPr>
        </p:nvSpPr>
        <p:spPr>
          <a:xfrm>
            <a:off x="485313" y="146557"/>
            <a:ext cx="11410157" cy="998298"/>
          </a:xfrm>
        </p:spPr>
        <p:txBody>
          <a:bodyPr>
            <a:noAutofit/>
          </a:bodyPr>
          <a:lstStyle/>
          <a:p>
            <a:r>
              <a:rPr lang="en-GB" sz="3200" b="0" dirty="0"/>
              <a:t>EU27 chemical trade performance January–July 2026 versus January–July 2025</a:t>
            </a:r>
            <a:endParaRPr lang="en-GB" b="0" dirty="0">
              <a:ea typeface="Calibri" panose="020F0502020204030204" pitchFamily="34" charset="0"/>
              <a:cs typeface="Poppins" panose="00000500000000000000" pitchFamily="2" charset="0"/>
            </a:endParaRPr>
          </a:p>
        </p:txBody>
      </p:sp>
      <p:pic>
        <p:nvPicPr>
          <p:cNvPr id="16" name="Picture 15">
            <a:extLst>
              <a:ext uri="{FF2B5EF4-FFF2-40B4-BE49-F238E27FC236}">
                <a16:creationId xmlns:a16="http://schemas.microsoft.com/office/drawing/2014/main" id="{F3059C17-20BF-FFE5-B78F-C0A15E5A23CA}"/>
              </a:ext>
            </a:extLst>
          </p:cNvPr>
          <p:cNvPicPr>
            <a:picLocks noChangeAspect="1"/>
          </p:cNvPicPr>
          <p:nvPr/>
        </p:nvPicPr>
        <p:blipFill>
          <a:blip r:embed="rId3"/>
          <a:stretch>
            <a:fillRect/>
          </a:stretch>
        </p:blipFill>
        <p:spPr>
          <a:xfrm>
            <a:off x="2530618" y="1144855"/>
            <a:ext cx="8165735" cy="5306882"/>
          </a:xfrm>
          <a:prstGeom prst="rect">
            <a:avLst/>
          </a:prstGeom>
        </p:spPr>
      </p:pic>
    </p:spTree>
    <p:extLst>
      <p:ext uri="{BB962C8B-B14F-4D97-AF65-F5344CB8AC3E}">
        <p14:creationId xmlns:p14="http://schemas.microsoft.com/office/powerpoint/2010/main" val="278787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7AD29C-6AAE-82CD-97C7-94CA11F6292D}"/>
              </a:ext>
            </a:extLst>
          </p:cNvPr>
          <p:cNvSpPr>
            <a:spLocks noGrp="1"/>
          </p:cNvSpPr>
          <p:nvPr>
            <p:ph idx="1"/>
          </p:nvPr>
        </p:nvSpPr>
        <p:spPr>
          <a:xfrm>
            <a:off x="505471" y="1475560"/>
            <a:ext cx="11558016" cy="4999104"/>
          </a:xfrm>
        </p:spPr>
        <p:txBody>
          <a:bodyPr vert="horz" lIns="0" tIns="45720" rIns="91440" bIns="45720" rtlCol="0" anchor="t">
            <a:noAutofit/>
          </a:bodyPr>
          <a:lstStyle/>
          <a:p>
            <a:pPr algn="just"/>
            <a:r>
              <a:rPr lang="" sz="1900" b="1" dirty="0"/>
              <a:t>Overall Message:</a:t>
            </a:r>
            <a:r>
              <a:rPr lang="" sz="1900" dirty="0"/>
              <a:t> Despite improving business confidence and easing inventory pressures, the EU27 chemical industry remains under strain. Production continues to decline, demand is weak, and structural competitiveness pressures are intensifying. A broad-based and sustainable recovery has yet to emerge.</a:t>
            </a:r>
          </a:p>
          <a:p>
            <a:r>
              <a:rPr lang="" sz="2200" b="1" dirty="0"/>
              <a:t>Key Takeaways</a:t>
            </a:r>
            <a:endParaRPr lang="" sz="2200" dirty="0"/>
          </a:p>
          <a:p>
            <a:pPr marL="469265" lvl="1">
              <a:buFont typeface="Courier New" panose="020B0604020202020204" pitchFamily="34" charset="0"/>
              <a:buChar char="o"/>
            </a:pPr>
            <a:r>
              <a:rPr lang="" sz="1500" b="1" dirty="0"/>
              <a:t>Business confidence has increased slightly</a:t>
            </a:r>
            <a:r>
              <a:rPr lang="" sz="1500" dirty="0"/>
              <a:t>, but order books remain well below normal and employment expectations have deteriorated. </a:t>
            </a:r>
            <a:endParaRPr lang="" sz="1500" dirty="0">
              <a:ea typeface="Calibri"/>
              <a:cs typeface="Calibri"/>
            </a:endParaRPr>
          </a:p>
          <a:p>
            <a:pPr marL="469265" lvl="1">
              <a:buFont typeface="Courier New" panose="020B0604020202020204" pitchFamily="34" charset="0"/>
              <a:buChar char="o"/>
            </a:pPr>
            <a:r>
              <a:rPr lang="" sz="1500" b="1" dirty="0"/>
              <a:t>Chemical production declined by 2.0%</a:t>
            </a:r>
            <a:r>
              <a:rPr lang="" sz="1500" dirty="0"/>
              <a:t> in 2026 vs 2025, and remains significantly below pre-crisis levels. </a:t>
            </a:r>
            <a:endParaRPr lang="" sz="1500" dirty="0">
              <a:ea typeface="Calibri"/>
              <a:cs typeface="Calibri"/>
            </a:endParaRPr>
          </a:p>
          <a:p>
            <a:pPr marL="469265" lvl="1">
              <a:buFont typeface="Courier New" panose="05000000000000000000" pitchFamily="2" charset="2"/>
              <a:buChar char="o"/>
            </a:pPr>
            <a:r>
              <a:rPr lang="en-GB" sz="1500" b="1" dirty="0"/>
              <a:t>While higher prices have supported turnover</a:t>
            </a:r>
            <a:r>
              <a:rPr lang="en-GB" sz="1500" dirty="0"/>
              <a:t>, production volumes continue to contract, indicating that underlying industrial demand remains weak</a:t>
            </a:r>
            <a:r>
              <a:rPr lang="en-GB" dirty="0"/>
              <a:t>.</a:t>
            </a:r>
            <a:endParaRPr lang="">
              <a:ea typeface="Calibri"/>
              <a:cs typeface="Calibri"/>
            </a:endParaRPr>
          </a:p>
          <a:p>
            <a:pPr marL="469265" lvl="1">
              <a:buFont typeface="Courier New" panose="020B0604020202020204" pitchFamily="34" charset="0"/>
              <a:buChar char="o"/>
            </a:pPr>
            <a:r>
              <a:rPr lang="" sz="1500" b="1" dirty="0"/>
              <a:t>Performance remains highly uneven across Member States</a:t>
            </a:r>
            <a:r>
              <a:rPr lang="" sz="1500" dirty="0"/>
              <a:t>, with upstream chemicals under the greatest pressure and only selected countries and segments recording growth. </a:t>
            </a:r>
            <a:endParaRPr lang="" sz="1500" dirty="0">
              <a:ea typeface="Calibri"/>
              <a:cs typeface="Calibri"/>
            </a:endParaRPr>
          </a:p>
          <a:p>
            <a:pPr marL="469265" lvl="1">
              <a:buFont typeface="Courier New" panose="020B0604020202020204" pitchFamily="34" charset="0"/>
              <a:buChar char="o"/>
            </a:pPr>
            <a:r>
              <a:rPr lang="" sz="1500" b="1" dirty="0"/>
              <a:t>China remains the principal global growth engine</a:t>
            </a:r>
            <a:r>
              <a:rPr lang="" sz="1500" dirty="0"/>
              <a:t>, while production contracted across most mature chemical-producing regions. </a:t>
            </a:r>
            <a:endParaRPr lang="" sz="1500" dirty="0">
              <a:ea typeface="Calibri"/>
              <a:cs typeface="Calibri"/>
            </a:endParaRPr>
          </a:p>
          <a:p>
            <a:pPr marL="469265" lvl="1">
              <a:buFont typeface="Courier New" panose="020B0604020202020204" pitchFamily="34" charset="0"/>
              <a:buChar char="o"/>
            </a:pPr>
            <a:r>
              <a:rPr lang="" sz="1500" b="1" dirty="0"/>
              <a:t>The trade surplus further narrowed</a:t>
            </a:r>
            <a:r>
              <a:rPr lang="" sz="1500" dirty="0"/>
              <a:t> in 2026 vs 2025 as exports fell faster than imports, particularly because of weaker exports to the United States and other organic basic chemicals</a:t>
            </a:r>
            <a:r>
              <a:rPr lang="" sz="1800" dirty="0"/>
              <a:t>.</a:t>
            </a:r>
            <a:endParaRPr lang="" sz="1500" dirty="0">
              <a:ea typeface="Calibri"/>
              <a:cs typeface="Calibri"/>
            </a:endParaRPr>
          </a:p>
        </p:txBody>
      </p:sp>
      <p:sp>
        <p:nvSpPr>
          <p:cNvPr id="15" name="Title 1">
            <a:extLst>
              <a:ext uri="{FF2B5EF4-FFF2-40B4-BE49-F238E27FC236}">
                <a16:creationId xmlns:a16="http://schemas.microsoft.com/office/drawing/2014/main" id="{9A77CB66-4E8B-BAF2-F92B-D1E3DCF63105}"/>
              </a:ext>
            </a:extLst>
          </p:cNvPr>
          <p:cNvSpPr>
            <a:spLocks noGrp="1"/>
          </p:cNvSpPr>
          <p:nvPr>
            <p:ph type="title"/>
          </p:nvPr>
        </p:nvSpPr>
        <p:spPr>
          <a:xfrm>
            <a:off x="505471" y="439016"/>
            <a:ext cx="11558016" cy="771913"/>
          </a:xfrm>
        </p:spPr>
        <p:txBody>
          <a:bodyPr>
            <a:noAutofit/>
          </a:bodyPr>
          <a:lstStyle/>
          <a:p>
            <a:pPr fontAlgn="t"/>
            <a:r>
              <a:rPr lang="" b="0"/>
              <a:t>The EU27 chemical industry remains under pressure despite improving confidence</a:t>
            </a:r>
          </a:p>
        </p:txBody>
      </p:sp>
    </p:spTree>
    <p:extLst>
      <p:ext uri="{BB962C8B-B14F-4D97-AF65-F5344CB8AC3E}">
        <p14:creationId xmlns:p14="http://schemas.microsoft.com/office/powerpoint/2010/main" val="2311122519"/>
      </p:ext>
    </p:extLst>
  </p:cSld>
  <p:clrMapOvr>
    <a:masterClrMapping/>
  </p:clrMapOvr>
</p:sld>
</file>

<file path=ppt/theme/theme1.xml><?xml version="1.0" encoding="utf-8"?>
<a:theme xmlns:a="http://schemas.openxmlformats.org/drawingml/2006/main" name="Thème Office">
  <a:themeElements>
    <a:clrScheme name="Personnalisé 6">
      <a:dk1>
        <a:srgbClr val="595959"/>
      </a:dk1>
      <a:lt1>
        <a:srgbClr val="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ED545E7-0388-4661-B91A-1894AE1B451C}" vid="{9131873B-2664-4952-97A0-F06AFCF94F5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51ab7c41-b059-4fba-bc0c-4efa77139169" ContentTypeId="0x010100CC1452B3D32F8440B544A8D906354C2B"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Context xmlns="063f955d-52cd-40b2-80f5-70171ea2be06" xsi:nil="true"/>
    <Doc_Language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4.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4" ma:contentTypeDescription="" ma:contentTypeScope="" ma:versionID="e1b6eb3c6dc356be46cc0e2975ad50d8">
  <xsd:schema xmlns:xsd="http://www.w3.org/2001/XMLSchema" xmlns:xs="http://www.w3.org/2001/XMLSchema" xmlns:p="http://schemas.microsoft.com/office/2006/metadata/properties" xmlns:ns2="063f955d-52cd-40b2-80f5-70171ea2be06" targetNamespace="http://schemas.microsoft.com/office/2006/metadata/properties" ma:root="true" ma:fieldsID="d82a30b5e58e273bb6299b844f0fa06a"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i3815fca76db49ac95ea420f7cf911c6" minOccurs="0"/>
                <xsd:element ref="ns2:e88422c06c974aee9bbadae853be99f3" minOccurs="0"/>
                <xsd:element ref="ns2:Context" minOccurs="0"/>
                <xsd:element ref="ns2:Doc_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i3815fca76db49ac95ea420f7cf911c6" ma:index="16"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18"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20" nillable="true" ma:displayName="Context" ma:internalName="Context">
      <xsd:simpleType>
        <xsd:restriction base="dms:Note">
          <xsd:maxLength value="255"/>
        </xsd:restriction>
      </xsd:simpleType>
    </xsd:element>
    <xsd:element name="Doc_Language" ma:index="21" nillable="true" ma:displayName="Doc language" ma:internalName="Doc_Languag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258465-8FE7-4CC6-B45F-38ECF8E720EB}">
  <ds:schemaRefs>
    <ds:schemaRef ds:uri="http://schemas.microsoft.com/sharepoint/v3/contenttype/forms"/>
  </ds:schemaRefs>
</ds:datastoreItem>
</file>

<file path=customXml/itemProps2.xml><?xml version="1.0" encoding="utf-8"?>
<ds:datastoreItem xmlns:ds="http://schemas.openxmlformats.org/officeDocument/2006/customXml" ds:itemID="{19A5A8A3-80B2-46DD-88EB-21768E5E3BB9}">
  <ds:schemaRefs>
    <ds:schemaRef ds:uri="Microsoft.SharePoint.Taxonomy.ContentTypeSync"/>
  </ds:schemaRefs>
</ds:datastoreItem>
</file>

<file path=customXml/itemProps3.xml><?xml version="1.0" encoding="utf-8"?>
<ds:datastoreItem xmlns:ds="http://schemas.openxmlformats.org/officeDocument/2006/customXml" ds:itemID="{6128B1D0-2932-4E2A-998F-F001E6F950B2}">
  <ds:schemaRefs>
    <ds:schemaRef ds:uri="063f955d-52cd-40b2-80f5-70171ea2be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414E46FC-FD89-4413-8290-311AE2DC94F8}">
  <ds:schemaRefs>
    <ds:schemaRef ds:uri="063f955d-52cd-40b2-80f5-70171ea2be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Cefic_ppt_green_template</Template>
  <TotalTime>0</TotalTime>
  <Words>3906</Words>
  <Application>Microsoft Office PowerPoint</Application>
  <PresentationFormat>Widescreen</PresentationFormat>
  <Paragraphs>176</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Courier New</vt:lpstr>
      <vt:lpstr>Police système Courant</vt:lpstr>
      <vt:lpstr>Wingdings</vt:lpstr>
      <vt:lpstr>Thème Office</vt:lpstr>
      <vt:lpstr> The EU27 chemical industry remains under pressure despite improving confidence</vt:lpstr>
      <vt:lpstr>Economic Sentiment Indicator (ESI): sentiment increases, but remains below its long-term average</vt:lpstr>
      <vt:lpstr>EU27 chemical business confidence improves, but remains weak</vt:lpstr>
      <vt:lpstr>PowerPoint Presentation</vt:lpstr>
      <vt:lpstr>PowerPoint Presentation</vt:lpstr>
      <vt:lpstr>‘Other organic basic chemicals' and polymers continue to weigh on EU27 chemical production</vt:lpstr>
      <vt:lpstr>EU27 chemicals sales* 2.1% above 2025 levels</vt:lpstr>
      <vt:lpstr>China continues to drive global growth while mature regions struggle to regain momentum</vt:lpstr>
      <vt:lpstr>Export value falls as the US market drives the downturn</vt:lpstr>
      <vt:lpstr>Export volumes weaken, driven by ‘other organic basic chemicals’</vt:lpstr>
      <vt:lpstr>Import value declines across major upstream segments</vt:lpstr>
      <vt:lpstr>Import volumes contract sharply, driven by basic inorganics</vt:lpstr>
      <vt:lpstr>Trade surplus narrows as exports fall faster than imports</vt:lpstr>
      <vt:lpstr>Volume deficit narrows as imports contract much faster than exports</vt:lpstr>
      <vt:lpstr>EU27 chemical trade performance January–July 2026 versus January–July 2025</vt:lpstr>
      <vt:lpstr>The EU27 chemical industry remains under pressure despite improving confidence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TUERLINCKX Catherine</dc:creator>
  <cp:lastModifiedBy>HADHRI Moncef</cp:lastModifiedBy>
  <cp:revision>6</cp:revision>
  <dcterms:created xsi:type="dcterms:W3CDTF">2025-10-01T07:40:17Z</dcterms:created>
  <dcterms:modified xsi:type="dcterms:W3CDTF">2026-10-05T08:27:31Z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MediaServiceImageTags">
    <vt:lpwstr/>
  </property>
  <property fmtid="{D5CDD505-2E9C-101B-9397-08002B2CF9AE}" pid="11" name="Order">
    <vt:r8>857400</vt:r8>
  </property>
  <property fmtid="{D5CDD505-2E9C-101B-9397-08002B2CF9AE}" pid="12" name="da00f7a73d0b440eae833cd29f7d4b8d">
    <vt:lpwstr>No|3A7B5450-1449-4EB1-BCB1-40D40FC938D5</vt:lpwstr>
  </property>
  <property fmtid="{D5CDD505-2E9C-101B-9397-08002B2CF9AE}" pid="13" name="xd_Signature">
    <vt:bool>false</vt:bool>
  </property>
  <property fmtid="{D5CDD505-2E9C-101B-9397-08002B2CF9AE}" pid="14" name="xd_ProgID">
    <vt:lpwstr/>
  </property>
  <property fmtid="{D5CDD505-2E9C-101B-9397-08002B2CF9AE}" pid="15" name="DocumentSetDescription">
    <vt:lpwstr/>
  </property>
  <property fmtid="{D5CDD505-2E9C-101B-9397-08002B2CF9AE}" pid="16" name="ComplianceAssetId">
    <vt:lpwstr/>
  </property>
  <property fmtid="{D5CDD505-2E9C-101B-9397-08002B2CF9AE}" pid="17" name="TemplateUrl">
    <vt:lpwstr/>
  </property>
  <property fmtid="{D5CDD505-2E9C-101B-9397-08002B2CF9AE}" pid="18" name="nc78952408e3422791080c99644f6b1a0">
    <vt:lpwstr>Business documents|3c05f1a1-b89b-4b6b-8c97-e471b8cf36ed</vt:lpwstr>
  </property>
  <property fmtid="{D5CDD505-2E9C-101B-9397-08002B2CF9AE}" pid="19" name="i19412b8b33f46ba8e0628cf6e2569d8">
    <vt:lpwstr>Draft|4CC06717-9187-48DF-B12D-441FBF367C32</vt:lpwstr>
  </property>
  <property fmtid="{D5CDD505-2E9C-101B-9397-08002B2CF9AE}" pid="20" name="_ExtendedDescription">
    <vt:lpwstr/>
  </property>
  <property fmtid="{D5CDD505-2E9C-101B-9397-08002B2CF9AE}" pid="21" name="TriggerFlowInfo">
    <vt:lpwstr/>
  </property>
  <property fmtid="{D5CDD505-2E9C-101B-9397-08002B2CF9AE}" pid="22" name="_dlc_DocIdItemGuid">
    <vt:lpwstr>19483014-4037-4623-81c1-ff82b6898f63</vt:lpwstr>
  </property>
  <property fmtid="{D5CDD505-2E9C-101B-9397-08002B2CF9AE}" pid="23" name="MSIP_Label_a31278c8-9e0c-4164-90a5-45ac4b30bdbb_Enabled">
    <vt:lpwstr>true</vt:lpwstr>
  </property>
  <property fmtid="{D5CDD505-2E9C-101B-9397-08002B2CF9AE}" pid="24" name="MSIP_Label_a31278c8-9e0c-4164-90a5-45ac4b30bdbb_SetDate">
    <vt:lpwstr>2024-01-22T13:15:46Z</vt:lpwstr>
  </property>
  <property fmtid="{D5CDD505-2E9C-101B-9397-08002B2CF9AE}" pid="25" name="MSIP_Label_a31278c8-9e0c-4164-90a5-45ac4b30bdbb_Method">
    <vt:lpwstr>Standard</vt:lpwstr>
  </property>
  <property fmtid="{D5CDD505-2E9C-101B-9397-08002B2CF9AE}" pid="26" name="MSIP_Label_a31278c8-9e0c-4164-90a5-45ac4b30bdbb_Name">
    <vt:lpwstr>Public</vt:lpwstr>
  </property>
  <property fmtid="{D5CDD505-2E9C-101B-9397-08002B2CF9AE}" pid="27" name="MSIP_Label_a31278c8-9e0c-4164-90a5-45ac4b30bdbb_SiteId">
    <vt:lpwstr>2aa31c1f-01c3-45fb-ac5d-93315bf8649e</vt:lpwstr>
  </property>
  <property fmtid="{D5CDD505-2E9C-101B-9397-08002B2CF9AE}" pid="28" name="MSIP_Label_a31278c8-9e0c-4164-90a5-45ac4b30bdbb_ActionId">
    <vt:lpwstr>7460f894-8600-452e-8e6f-9dc714465e71</vt:lpwstr>
  </property>
  <property fmtid="{D5CDD505-2E9C-101B-9397-08002B2CF9AE}" pid="29" name="MSIP_Label_a31278c8-9e0c-4164-90a5-45ac4b30bdbb_ContentBits">
    <vt:lpwstr>0</vt:lpwstr>
  </property>
  <property fmtid="{D5CDD505-2E9C-101B-9397-08002B2CF9AE}" pid="30" name="TaxKeyword">
    <vt:lpwstr/>
  </property>
  <property fmtid="{D5CDD505-2E9C-101B-9397-08002B2CF9AE}" pid="31" name="AI_AIDB_status_MM">
    <vt:lpwstr/>
  </property>
  <property fmtid="{D5CDD505-2E9C-101B-9397-08002B2CF9AE}" pid="32" name="Confidentiality">
    <vt:lpwstr>8;#3 - Internal use only|444dad51-745a-4285-abc9-4365fac0ec25</vt:lpwstr>
  </property>
  <property fmtid="{D5CDD505-2E9C-101B-9397-08002B2CF9AE}" pid="33" name="TaxKeywordTaxHTField">
    <vt:lpwstr/>
  </property>
  <property fmtid="{D5CDD505-2E9C-101B-9397-08002B2CF9AE}" pid="34" name="Document_Type">
    <vt:lpwstr>9;#NA|985ce182-55de-4937-95b7-506adedf733b</vt:lpwstr>
  </property>
  <property fmtid="{D5CDD505-2E9C-101B-9397-08002B2CF9AE}" pid="35" name="jdb7fc4e974a45188d91caad41c9ef17">
    <vt:lpwstr/>
  </property>
  <property fmtid="{D5CDD505-2E9C-101B-9397-08002B2CF9AE}" pid="36" name="AI_Normalisation_status">
    <vt:lpwstr/>
  </property>
  <property fmtid="{D5CDD505-2E9C-101B-9397-08002B2CF9AE}" pid="37" name="Document_status">
    <vt:lpwstr>7;#Being worked on|61239119-fb6b-4477-99a9-0d9e8dd1a49e</vt:lpwstr>
  </property>
  <property fmtid="{D5CDD505-2E9C-101B-9397-08002B2CF9AE}" pid="38" name="f56f3b9b03444df3b2ef6aaf7c0cbaa6">
    <vt:lpwstr/>
  </property>
  <property fmtid="{D5CDD505-2E9C-101B-9397-08002B2CF9AE}" pid="39" name="lcf76f155ced4ddcb4097134ff3c332f">
    <vt:lpwstr/>
  </property>
  <property fmtid="{D5CDD505-2E9C-101B-9397-08002B2CF9AE}" pid="40" name="GDPR">
    <vt:lpwstr>10;#NA|3fbde490-865b-454f-b890-2db0972ec210</vt:lpwstr>
  </property>
</Properties>
</file>